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8" r:id="rId3"/>
    <p:sldId id="270" r:id="rId4"/>
    <p:sldId id="308" r:id="rId5"/>
    <p:sldId id="309" r:id="rId6"/>
    <p:sldId id="311" r:id="rId7"/>
    <p:sldId id="313" r:id="rId8"/>
    <p:sldId id="277" r:id="rId9"/>
    <p:sldId id="278" r:id="rId10"/>
    <p:sldId id="269" r:id="rId11"/>
    <p:sldId id="326" r:id="rId12"/>
    <p:sldId id="275" r:id="rId13"/>
    <p:sldId id="316" r:id="rId14"/>
    <p:sldId id="276" r:id="rId15"/>
    <p:sldId id="317" r:id="rId16"/>
    <p:sldId id="318" r:id="rId17"/>
    <p:sldId id="320" r:id="rId18"/>
    <p:sldId id="319" r:id="rId19"/>
    <p:sldId id="321" r:id="rId20"/>
    <p:sldId id="279" r:id="rId21"/>
    <p:sldId id="280" r:id="rId22"/>
    <p:sldId id="339" r:id="rId23"/>
    <p:sldId id="322" r:id="rId24"/>
    <p:sldId id="283" r:id="rId25"/>
    <p:sldId id="327" r:id="rId26"/>
    <p:sldId id="337" r:id="rId27"/>
    <p:sldId id="287" r:id="rId28"/>
    <p:sldId id="328" r:id="rId29"/>
    <p:sldId id="267" r:id="rId30"/>
    <p:sldId id="306" r:id="rId31"/>
    <p:sldId id="266" r:id="rId32"/>
    <p:sldId id="330" r:id="rId33"/>
    <p:sldId id="331" r:id="rId34"/>
    <p:sldId id="332" r:id="rId35"/>
    <p:sldId id="333" r:id="rId36"/>
    <p:sldId id="334" r:id="rId37"/>
    <p:sldId id="335" r:id="rId38"/>
    <p:sldId id="336" r:id="rId39"/>
    <p:sldId id="303" r:id="rId40"/>
    <p:sldId id="265" r:id="rId41"/>
    <p:sldId id="289" r:id="rId42"/>
    <p:sldId id="299" r:id="rId43"/>
    <p:sldId id="345" r:id="rId44"/>
    <p:sldId id="346" r:id="rId45"/>
    <p:sldId id="347" r:id="rId46"/>
    <p:sldId id="344" r:id="rId47"/>
    <p:sldId id="300" r:id="rId48"/>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xmlns="">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BBED"/>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90" autoAdjust="0"/>
    <p:restoredTop sz="97697" autoAdjust="0"/>
  </p:normalViewPr>
  <p:slideViewPr>
    <p:cSldViewPr>
      <p:cViewPr>
        <p:scale>
          <a:sx n="99" d="100"/>
          <a:sy n="99" d="100"/>
        </p:scale>
        <p:origin x="-80" y="-72"/>
      </p:cViewPr>
      <p:guideLst>
        <p:guide orient="horz" pos="346"/>
        <p:guide orient="horz" pos="3974"/>
        <p:guide pos="471"/>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14/12/23</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en-US" altLang="ja-JP" baseline="0" dirty="0" smtClean="0"/>
              <a:t> everyone, How are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Thank </a:t>
            </a:r>
            <a:r>
              <a:rPr lang="en-US" altLang="ja-JP" dirty="0"/>
              <a:t>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Here we 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Especially recently,</a:t>
            </a:r>
            <a:endParaRPr lang="en-US" altLang="ja-JP" baseline="0" dirty="0" smtClean="0"/>
          </a:p>
          <a:p>
            <a:endParaRPr lang="en-US" altLang="ja-JP" baseline="0" dirty="0" smtClean="0"/>
          </a:p>
          <a:p>
            <a:r>
              <a:rPr lang="en-US" altLang="ja-JP" dirty="0" smtClean="0"/>
              <a:t>PEG which is a project to spread </a:t>
            </a:r>
            <a:r>
              <a:rPr lang="en-US" altLang="ja-JP" baseline="0" dirty="0" smtClean="0"/>
              <a:t>programming education, has </a:t>
            </a:r>
            <a:r>
              <a:rPr lang="en-US" altLang="ja-JP" dirty="0" smtClean="0"/>
              <a:t>become a hot topic</a:t>
            </a:r>
            <a:r>
              <a:rPr lang="en-US" altLang="ja-JP" baseline="0" dirty="0" smtClean="0"/>
              <a:t>.</a:t>
            </a:r>
          </a:p>
          <a:p>
            <a:endParaRPr lang="en-US" altLang="ja-JP" baseline="0" dirty="0" smtClean="0"/>
          </a:p>
          <a:p>
            <a:r>
              <a:rPr lang="en-US" altLang="ja-JP" baseline="0" dirty="0" smtClean="0"/>
              <a:t>&lt;press&gt;</a:t>
            </a:r>
          </a:p>
          <a:p>
            <a:r>
              <a:rPr lang="en-US" altLang="ja-JP" dirty="0" smtClean="0"/>
              <a:t>PEG </a:t>
            </a:r>
            <a:r>
              <a:rPr lang="en-US" altLang="ja-JP" dirty="0"/>
              <a:t>is a joint project of CANVAS and Google</a:t>
            </a:r>
            <a:r>
              <a:rPr lang="en-US" altLang="ja-JP" dirty="0" smtClean="0"/>
              <a:t>.</a:t>
            </a:r>
          </a:p>
          <a:p>
            <a:endParaRPr lang="en-US" altLang="ja-JP" dirty="0" smtClean="0"/>
          </a:p>
          <a:p>
            <a:r>
              <a:rPr lang="en-US" altLang="ja-JP" dirty="0" smtClean="0"/>
              <a:t>&lt;press&gt;</a:t>
            </a:r>
          </a:p>
          <a:p>
            <a:r>
              <a:rPr lang="en-US" altLang="ja-JP" dirty="0" smtClean="0"/>
              <a:t>CANVAS </a:t>
            </a:r>
            <a:r>
              <a:rPr lang="en-US" altLang="ja-JP" dirty="0"/>
              <a:t>is </a:t>
            </a:r>
            <a:r>
              <a:rPr lang="en-US" altLang="ja-JP" dirty="0" smtClean="0"/>
              <a:t>a</a:t>
            </a:r>
            <a:r>
              <a:rPr lang="en-US" altLang="ja-JP" baseline="0" dirty="0" smtClean="0"/>
              <a:t> Japanese</a:t>
            </a:r>
            <a:r>
              <a:rPr lang="en-US" altLang="ja-JP" dirty="0" smtClean="0"/>
              <a:t> NPO that </a:t>
            </a:r>
            <a:r>
              <a:rPr lang="en-US" altLang="ja-JP" dirty="0"/>
              <a:t>has held </a:t>
            </a:r>
            <a:r>
              <a:rPr lang="en-US" altLang="ja-JP" dirty="0" smtClean="0"/>
              <a:t>workshops </a:t>
            </a:r>
            <a:r>
              <a:rPr lang="en-US" altLang="ja-JP" dirty="0"/>
              <a:t>for </a:t>
            </a:r>
            <a:r>
              <a:rPr lang="en-US" altLang="ja-JP" dirty="0" smtClean="0"/>
              <a:t>children. It’s </a:t>
            </a:r>
            <a:r>
              <a:rPr lang="en-US" altLang="ja-JP" dirty="0"/>
              <a:t>not </a:t>
            </a:r>
            <a:r>
              <a:rPr lang="en-US" altLang="ja-JP" dirty="0" smtClean="0"/>
              <a:t>only programming.</a:t>
            </a:r>
          </a:p>
          <a:p>
            <a:endParaRPr lang="en-US" altLang="ja-JP" dirty="0" smtClean="0"/>
          </a:p>
          <a:p>
            <a:r>
              <a:rPr lang="en-US" altLang="ja-JP" dirty="0" smtClean="0"/>
              <a:t>&lt;press&gt;</a:t>
            </a:r>
          </a:p>
          <a:p>
            <a:r>
              <a:rPr lang="en-US" altLang="ja-JP" dirty="0" smtClean="0"/>
              <a:t>PEG has held programming workshops and</a:t>
            </a:r>
            <a:r>
              <a:rPr lang="en-US" altLang="ja-JP" baseline="0" dirty="0" smtClean="0"/>
              <a:t> has distr</a:t>
            </a:r>
            <a:r>
              <a:rPr lang="en-US" altLang="ja-JP" dirty="0" smtClean="0"/>
              <a:t>ibuted five</a:t>
            </a:r>
            <a:r>
              <a:rPr lang="en-US" altLang="ja-JP" baseline="0" dirty="0" smtClean="0"/>
              <a:t> thousand (</a:t>
            </a:r>
            <a:r>
              <a:rPr lang="en-US" altLang="ja-JP" dirty="0" smtClean="0"/>
              <a:t>5,000) Raspberry Pi to</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instruction.  “Life is Tech!” manages about five days boot camping</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and weekly school for programming.</a:t>
            </a:r>
            <a:endParaRPr lang="en-US" altLang="ja-JP" dirty="0" smtClean="0"/>
          </a:p>
          <a:p>
            <a:endParaRPr lang="en-US" altLang="ja-JP" dirty="0" smtClean="0"/>
          </a:p>
          <a:p>
            <a:r>
              <a:rPr lang="en-US" altLang="ja-JP" dirty="0" smtClean="0"/>
              <a:t>“</a:t>
            </a:r>
            <a:r>
              <a:rPr lang="en-US" altLang="ja-JP" dirty="0" err="1" smtClean="0"/>
              <a:t>TENTO</a:t>
            </a:r>
            <a:r>
              <a:rPr lang="en-US" altLang="ja-JP" dirty="0" smtClean="0"/>
              <a:t>” and “Life is Tech!”</a:t>
            </a:r>
            <a:r>
              <a:rPr lang="en-US" altLang="ja-JP" baseline="0" dirty="0" smtClean="0"/>
              <a:t> </a:t>
            </a:r>
            <a:r>
              <a:rPr lang="en-US" altLang="ja-JP" dirty="0" smtClean="0"/>
              <a:t>receive a </a:t>
            </a:r>
            <a:r>
              <a:rPr lang="ja-JP" altLang="en-US" dirty="0" smtClean="0"/>
              <a:t>パティシィペーション </a:t>
            </a:r>
            <a:r>
              <a:rPr lang="en-US" altLang="ja-JP" dirty="0" smtClean="0"/>
              <a:t>(participation) fee or tuition, I just interesting is that they</a:t>
            </a:r>
            <a:r>
              <a:rPr lang="en-US" altLang="ja-JP" baseline="0" dirty="0" smtClean="0"/>
              <a:t> manages programming school as </a:t>
            </a:r>
            <a:r>
              <a:rPr lang="en-US" altLang="ja-JP" dirty="0" smtClean="0"/>
              <a:t>business. </a:t>
            </a:r>
          </a:p>
          <a:p>
            <a:endParaRPr lang="en-US" altLang="ja-JP" dirty="0" smtClean="0"/>
          </a:p>
          <a:p>
            <a:r>
              <a:rPr lang="en-US" altLang="ja-JP" dirty="0" smtClean="0"/>
              <a:t>Other than those discussed here, workshop of a variety of programming education has been held, programming education for youth has increased in Japan as well as overseas.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554978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&lt;press&gt;</a:t>
            </a:r>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 right?</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NaCl,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a:t>
            </a:r>
            <a:r>
              <a:rPr lang="en-US" altLang="ja-JP" dirty="0" smtClean="0"/>
              <a:t>two handled thousand (200,000) 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Just like Scratch, Smalruby makes use of instructional blocks.  By making use of characters and "stages", these blocks are very "easy to run".</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Things like creating, updating and loading a file are very simple!</a:t>
            </a:r>
            <a:endParaRPr lang="en-US" altLang="ja-JP" b="0" dirty="0" smtClean="0">
              <a:effectLst/>
            </a:endParaRPr>
          </a:p>
          <a:p>
            <a:r>
              <a:rPr lang="en-US" altLang="ja-JP" b="0" dirty="0" smtClean="0">
                <a:effectLst/>
              </a:rPr>
              <a:t/>
            </a:r>
            <a:br>
              <a:rPr lang="en-US" altLang="ja-JP" b="0" dirty="0" smtClean="0">
                <a:effectLst/>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71619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These are photos from the event.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Right now I’m teaching them how to make a “car chase” game.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130118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This one is from a recent event.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773347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That’s a Raspberry Pi.</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students are also in charge of assembling the components by themselves.</a:t>
            </a:r>
          </a:p>
          <a:p>
            <a:endParaRPr kumimoji="1" lang="en-US" altLang="ja-JP" sz="1800" b="0" i="0" u="none" strike="noStrike"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198606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Here are some parents supporting their kids.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They are always so willing to help their kids and that’s great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But sometimes, we ask them to hold this impulse as hard as they can, so the kids can experiment a little and find the answers by their own effort.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2524879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Sometimes, the inverse process also happens. :D</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736571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Whenever an interesting program is created in these events, we gather everyone and make a short explanation of what’s happening.</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291645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smtClean="0">
                <a:solidFill>
                  <a:schemeClr val="tx1"/>
                </a:solidFill>
                <a:effectLst/>
                <a:latin typeface="+mn-lt"/>
                <a:ea typeface="+mn-ea"/>
                <a:cs typeface="+mn-cs"/>
              </a:rPr>
              <a:t>It’s very fun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3003972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CoderDojo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CoderDojo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CoderDojo</a:t>
            </a:r>
            <a:r>
              <a:rPr lang="en-US" altLang="ja-JP" baseline="0" dirty="0" smtClean="0"/>
              <a:t> doesn’t specify which programming language or tools to use, so we are surely using Ruby.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smtClean="0"/>
          </a:p>
          <a:p>
            <a:r>
              <a:rPr lang="en-US" altLang="ja-JP" dirty="0" smtClean="0"/>
              <a:t>  &lt;press&gt;</a:t>
            </a:r>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endParaRPr lang="en-US" altLang="ja-JP" dirty="0" smtClean="0"/>
          </a:p>
          <a:p>
            <a:r>
              <a:rPr lang="en-US" altLang="ja-JP" dirty="0" smtClean="0"/>
              <a:t>  &lt;press&gt;</a:t>
            </a:r>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endParaRPr lang="en-US" altLang="ja-JP" dirty="0" smtClean="0"/>
          </a:p>
          <a:p>
            <a:r>
              <a:rPr lang="en-US" altLang="ja-JP" dirty="0" smtClean="0"/>
              <a:t>  &lt;press&gt;</a:t>
            </a:r>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boys &amp; girls.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believe that people should focus on creating tools to help everyone.</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Constantly facing problems and looking for the answer that will solve them, is a very important aspect of our jobs.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94297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 sympathize with everyone here and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70773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I’m glad that we are all somehow involved with open source software development.</a:t>
            </a:r>
            <a:endParaRPr lang="en-US" altLang="ja-JP" b="0" dirty="0" smtClean="0">
              <a:effectLst/>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674407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Ruby is a powerful tool, a great answer for our problems.</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&lt;press&gt;</a:t>
            </a:r>
          </a:p>
          <a:p>
            <a:pPr rtl="0"/>
            <a:r>
              <a:rPr kumimoji="1" lang="en-US" altLang="ja-JP" sz="1800" b="0" i="0" u="none" strike="noStrike" kern="1200" dirty="0" smtClean="0">
                <a:solidFill>
                  <a:schemeClr val="tx1"/>
                </a:solidFill>
                <a:effectLst/>
                <a:latin typeface="+mn-lt"/>
                <a:ea typeface="+mn-ea"/>
                <a:cs typeface="+mn-cs"/>
              </a:rPr>
              <a:t>So we have to try and do our best in order to provide these future kids, these future programmers, the best tool that we can offer and let them enjoy programming as much as we do.</a:t>
            </a:r>
            <a:endParaRPr lang="en-US" altLang="ja-JP" b="0" dirty="0" smtClean="0">
              <a:effectLst/>
            </a:endParaRPr>
          </a:p>
          <a:p>
            <a:pPr rtl="0"/>
            <a:r>
              <a:rPr lang="en-US" altLang="ja-JP" b="0" dirty="0" smtClean="0">
                <a:effectLst/>
              </a:rPr>
              <a:t/>
            </a:r>
            <a:br>
              <a:rPr lang="en-US" altLang="ja-JP" b="0" dirty="0" smtClean="0">
                <a:effectLst/>
              </a:rPr>
            </a:br>
            <a:r>
              <a:rPr kumimoji="1" lang="en-US" altLang="ja-JP" sz="1800" b="0" i="0" u="none" strike="noStrike" kern="1200" dirty="0" smtClean="0">
                <a:solidFill>
                  <a:schemeClr val="tx1"/>
                </a:solidFill>
                <a:effectLst/>
                <a:latin typeface="+mn-lt"/>
                <a:ea typeface="+mn-ea"/>
                <a:cs typeface="+mn-cs"/>
              </a:rPr>
              <a:t>And hopefully, in the future, they will do the same for their own kids.</a:t>
            </a:r>
            <a:endParaRPr lang="en-US" altLang="ja-JP" b="0" dirty="0" smtClean="0">
              <a:effectLst/>
            </a:endParaRP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3243934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Thank</a:t>
            </a:r>
            <a:r>
              <a:rPr lang="en-US" altLang="ja-JP" baseline="0" dirty="0" smtClean="0"/>
              <a:t> you very much.</a:t>
            </a:r>
            <a:endParaRPr lang="en-US" altLang="ja-JP" dirty="0" smtClean="0"/>
          </a:p>
          <a:p>
            <a:endParaRPr lang="en-US" altLang="ja-JP" dirty="0" smtClean="0"/>
          </a:p>
          <a:p>
            <a:r>
              <a:rPr lang="en-US" altLang="ja-JP" dirty="0" smtClean="0"/>
              <a:t>Now, I should say that “Do you have any questions?”, but unfortunately I can</a:t>
            </a:r>
            <a:r>
              <a:rPr lang="en-US" altLang="ja-JP" baseline="0" dirty="0" smtClean="0"/>
              <a:t>’t answer right now, because of my English, listening is no good, speaking is so bad.</a:t>
            </a:r>
          </a:p>
          <a:p>
            <a:endParaRPr lang="en-US" altLang="ja-JP" baseline="0" dirty="0" smtClean="0"/>
          </a:p>
          <a:p>
            <a:r>
              <a:rPr lang="en-US" altLang="ja-JP" baseline="0" dirty="0" smtClean="0"/>
              <a:t>So if you have a question, you could talk one to one after this presentation, sorry.</a:t>
            </a:r>
            <a:endParaRPr lang="en-US" altLang="ja-JP" dirty="0" smtClean="0"/>
          </a:p>
          <a:p>
            <a:endParaRPr kumimoji="1" lang="en-US" altLang="ja-JP" dirty="0" smtClean="0"/>
          </a:p>
          <a:p>
            <a:r>
              <a:rPr kumimoji="1" lang="en-US" altLang="ja-JP" dirty="0" smtClean="0"/>
              <a:t>Thank you</a:t>
            </a:r>
            <a:r>
              <a:rPr kumimoji="1" lang="en-US" altLang="ja-JP" baseline="0" dirty="0" smtClean="0"/>
              <a:t> so much.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my son Ruby*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two handled fifty (250) junior high school students.  This number is … *low* :-&lt;</a:t>
            </a:r>
          </a:p>
          <a:p>
            <a:endParaRPr kumimoji="1" lang="en-US" altLang="ja-JP" baseline="0" dirty="0" smtClean="0"/>
          </a:p>
          <a:p>
            <a:r>
              <a:rPr kumimoji="1" lang="en-US" altLang="ja-JP" baseline="0" dirty="0" smtClean="0"/>
              <a:t>&lt;press&gt;</a:t>
            </a:r>
          </a:p>
          <a:p>
            <a:r>
              <a:rPr kumimoji="1" lang="en-US" altLang="ja-JP" baseline="0" dirty="0" smtClean="0"/>
              <a:t>However, *only five thousand five handled (5,500) junior high school students live in Matsue-city, so I teach about *1%* junior high school students in Matsue-city *each year*.</a:t>
            </a:r>
          </a:p>
          <a:p>
            <a:endParaRPr kumimoji="1" lang="en-US" altLang="ja-JP" baseline="0" dirty="0" smtClean="0"/>
          </a:p>
          <a:p>
            <a:r>
              <a:rPr kumimoji="1" lang="en-US" altLang="ja-JP" baseline="0" dirty="0" smtClean="0"/>
              <a:t>That’s good, right?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aren’t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14/12/23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BBED"/>
        </a:solidFill>
        <a:effectLst/>
      </p:bgPr>
    </p:bg>
    <p:spTree>
      <p:nvGrpSpPr>
        <p:cNvPr id="1" name=""/>
        <p:cNvGrpSpPr/>
        <p:nvPr/>
      </p:nvGrpSpPr>
      <p:grpSpPr>
        <a:xfrm>
          <a:off x="0" y="0"/>
          <a:ext cx="0" cy="0"/>
          <a:chOff x="0" y="0"/>
          <a:chExt cx="0" cy="0"/>
        </a:xfrm>
      </p:grpSpPr>
      <p:pic>
        <p:nvPicPr>
          <p:cNvPr id="4" name="図 3" descr="one-day-trial-text-cover-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000" y="-1746000"/>
            <a:ext cx="7290000" cy="10311823"/>
          </a:xfrm>
          <a:prstGeom prst="rect">
            <a:avLst/>
          </a:prstGeom>
        </p:spPr>
      </p:pic>
      <p:sp>
        <p:nvSpPr>
          <p:cNvPr id="2" name="タイトル 1"/>
          <p:cNvSpPr>
            <a:spLocks noGrp="1"/>
          </p:cNvSpPr>
          <p:nvPr>
            <p:ph type="ctrTitle"/>
          </p:nvPr>
        </p:nvSpPr>
        <p:spPr>
          <a:xfrm>
            <a:off x="297000" y="324000"/>
            <a:ext cx="8505000" cy="3177331"/>
          </a:xfrm>
          <a:ln>
            <a:noFill/>
          </a:ln>
        </p:spPr>
        <p:txBody>
          <a:bodyPr anchor="t">
            <a:noAutofit/>
          </a:bodyPr>
          <a:lstStyle/>
          <a:p>
            <a:pPr algn="l"/>
            <a:r>
              <a:rPr kumimoji="1" lang="en-US" altLang="ja-JP" sz="8000" dirty="0" err="1" smtClean="0">
                <a:ln>
                  <a:solidFill>
                    <a:schemeClr val="bg1"/>
                  </a:solidFill>
                </a:ln>
                <a:solidFill>
                  <a:srgbClr val="FF6633"/>
                </a:solidFill>
                <a:effectLst>
                  <a:outerShdw blurRad="50800" dist="88900" dir="2700000" algn="tl" rotWithShape="0">
                    <a:prstClr val="black">
                      <a:alpha val="40000"/>
                    </a:prstClr>
                  </a:outerShdw>
                </a:effectLst>
                <a:latin typeface="Arial Black"/>
                <a:ea typeface="HGP創英角ｺﾞｼｯｸUB"/>
                <a:cs typeface="Arial Black"/>
              </a:rPr>
              <a:t>K</a:t>
            </a:r>
            <a:r>
              <a:rPr kumimoji="1" lang="en-US" altLang="ja-JP" sz="8000" dirty="0" err="1" smtClean="0">
                <a:ln>
                  <a:solidFill>
                    <a:schemeClr val="bg1"/>
                  </a:solidFill>
                </a:ln>
                <a:effectLst>
                  <a:outerShdw blurRad="50800" dist="88900" dir="2700000" algn="tl" rotWithShape="0">
                    <a:prstClr val="black">
                      <a:alpha val="40000"/>
                    </a:prstClr>
                  </a:outerShdw>
                </a:effectLst>
                <a:latin typeface="Arial Black"/>
                <a:ea typeface="HGP創英角ｺﾞｼｯｸUB"/>
                <a:cs typeface="Arial Black"/>
              </a:rPr>
              <a:t>ids</a:t>
            </a:r>
            <a:r>
              <a:rPr kumimoji="1" lang="en-US" altLang="ja-JP" sz="8000" dirty="0" err="1" smtClean="0">
                <a:ln>
                  <a:solidFill>
                    <a:schemeClr val="bg1"/>
                  </a:solidFill>
                </a:ln>
                <a:effectLst>
                  <a:outerShdw blurRad="50800" dist="88900" dir="2700000" algn="tl" rotWithShape="0">
                    <a:prstClr val="black">
                      <a:alpha val="40000"/>
                    </a:prstClr>
                  </a:outerShdw>
                </a:effectLst>
                <a:latin typeface="Arial Black"/>
                <a:ea typeface="HGP創英角ｺﾞｼｯｸUB"/>
                <a:cs typeface="Arial Black"/>
              </a:rPr>
              <a:t>,Ruby,Fun</a:t>
            </a:r>
            <a:r>
              <a:rPr kumimoji="1" lang="en-US" altLang="ja-JP" sz="80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latin typeface="Arial Black"/>
                <a:ea typeface="HGP創英角ｺﾞｼｯｸUB"/>
                <a:cs typeface="Arial Black"/>
              </a:rPr>
              <a:t>!</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latin typeface="Arial Black"/>
              <a:ea typeface="HGP創英角ｺﾞｼｯｸUB"/>
              <a:cs typeface="Arial Black"/>
            </a:endParaRPr>
          </a:p>
        </p:txBody>
      </p:sp>
      <p:sp>
        <p:nvSpPr>
          <p:cNvPr id="3" name="サブタイトル 2"/>
          <p:cNvSpPr>
            <a:spLocks noGrp="1"/>
          </p:cNvSpPr>
          <p:nvPr>
            <p:ph type="subTitle" idx="1"/>
          </p:nvPr>
        </p:nvSpPr>
        <p:spPr>
          <a:xfrm>
            <a:off x="342000" y="4734000"/>
            <a:ext cx="3240000" cy="1530000"/>
          </a:xfrm>
          <a:noFill/>
          <a:ln>
            <a:noFill/>
          </a:ln>
        </p:spPr>
        <p:style>
          <a:lnRef idx="2">
            <a:schemeClr val="accent3"/>
          </a:lnRef>
          <a:fillRef idx="1">
            <a:schemeClr val="lt1"/>
          </a:fillRef>
          <a:effectRef idx="0">
            <a:schemeClr val="accent3"/>
          </a:effectRef>
          <a:fontRef idx="minor">
            <a:schemeClr val="dk1"/>
          </a:fontRef>
        </p:style>
        <p:txBody>
          <a:bodyPr anchor="b">
            <a:noAutofit/>
          </a:bodyPr>
          <a:lstStyle/>
          <a:p>
            <a:pPr algn="l"/>
            <a:r>
              <a:rPr lang="ja-JP" altLang="en-US" sz="1600" dirty="0"/>
              <a:t>小学</a:t>
            </a:r>
            <a:r>
              <a:rPr lang="en-US" altLang="ja-JP" sz="1600" dirty="0"/>
              <a:t>3</a:t>
            </a:r>
            <a:r>
              <a:rPr lang="ja-JP" altLang="en-US" sz="1600" dirty="0"/>
              <a:t>年生にも使える</a:t>
            </a:r>
            <a:r>
              <a:rPr lang="ja-JP" altLang="en-US" sz="1600" dirty="0" smtClean="0"/>
              <a:t>、</a:t>
            </a:r>
            <a:r>
              <a:rPr lang="en-US" altLang="ja-JP" sz="1600" dirty="0"/>
              <a:t/>
            </a:r>
            <a:br>
              <a:rPr lang="en-US" altLang="ja-JP" sz="1600" dirty="0"/>
            </a:br>
            <a:r>
              <a:rPr lang="ja-JP" altLang="en-US" sz="1600" dirty="0" smtClean="0"/>
              <a:t>プログラミング</a:t>
            </a:r>
            <a:r>
              <a:rPr lang="ja-JP" altLang="en-US" sz="1600" dirty="0"/>
              <a:t>言語</a:t>
            </a:r>
            <a:r>
              <a:rPr lang="en-US" altLang="ja-JP" sz="1600" dirty="0"/>
              <a:t>Ruby</a:t>
            </a:r>
            <a:r>
              <a:rPr lang="ja-JP" altLang="en-US" sz="1600" dirty="0"/>
              <a:t>に特化した</a:t>
            </a:r>
            <a:r>
              <a:rPr lang="ja-JP" altLang="en-US" sz="1600" dirty="0" smtClean="0"/>
              <a:t>ビジュアルプログラミングエディタ</a:t>
            </a:r>
            <a:r>
              <a:rPr lang="en-US" altLang="ja-JP" sz="1600" dirty="0"/>
              <a:t>『</a:t>
            </a:r>
            <a:r>
              <a:rPr lang="ja-JP" altLang="en-US" sz="1600" dirty="0"/>
              <a:t>スモウルビー</a:t>
            </a:r>
            <a:r>
              <a:rPr lang="en-US" altLang="ja-JP" sz="1600" dirty="0"/>
              <a:t>』</a:t>
            </a:r>
            <a:r>
              <a:rPr lang="ja-JP" altLang="en-US" sz="1600" dirty="0"/>
              <a:t>の開発と</a:t>
            </a:r>
            <a:r>
              <a:rPr lang="ja-JP" altLang="en-US" sz="1600" dirty="0" smtClean="0"/>
              <a:t>、</a:t>
            </a:r>
            <a:r>
              <a:rPr lang="en-US" altLang="ja-JP" sz="1600" dirty="0" smtClean="0"/>
              <a:t/>
            </a:r>
            <a:br>
              <a:rPr lang="en-US" altLang="ja-JP" sz="1600" dirty="0" smtClean="0"/>
            </a:br>
            <a:r>
              <a:rPr lang="en-US" altLang="ja-JP" sz="1600" dirty="0" smtClean="0"/>
              <a:t>Ruby</a:t>
            </a:r>
            <a:r>
              <a:rPr lang="ja-JP" altLang="en-US" sz="1600" dirty="0" smtClean="0"/>
              <a:t>プログラミング少年団</a:t>
            </a:r>
            <a:r>
              <a:rPr lang="ja-JP" altLang="en-US" sz="1600" dirty="0"/>
              <a:t>によるプログラミング教育関連事業</a:t>
            </a:r>
            <a:endParaRPr kumimoji="1" lang="ja-JP" altLang="en-US" sz="16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4167000" y="5634000"/>
            <a:ext cx="4545000" cy="646331"/>
          </a:xfrm>
          <a:prstGeom prst="rect">
            <a:avLst/>
          </a:prstGeom>
          <a:noFill/>
        </p:spPr>
        <p:txBody>
          <a:bodyPr wrap="square" rtlCol="0">
            <a:spAutoFit/>
          </a:bodyPr>
          <a:lstStyle/>
          <a:p>
            <a:pPr algn="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pPr algn="r"/>
            <a:r>
              <a:rPr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647426"/>
          </a:xfrm>
          <a:prstGeom prst="rect">
            <a:avLst/>
          </a:prstGeom>
          <a:noFill/>
        </p:spPr>
        <p:txBody>
          <a:bodyPr wrap="square" rtlCol="0">
            <a:spAutoFit/>
          </a:bodyPr>
          <a:lstStyle/>
          <a:p>
            <a:pPr algn="ctr"/>
            <a:r>
              <a:rPr kumimoji="1" lang="en-US" altLang="ja-JP" sz="8000" dirty="0" smtClean="0">
                <a:ln w="25400">
                  <a:solidFill>
                    <a:schemeClr val="bg1">
                      <a:alpha val="60000"/>
                    </a:schemeClr>
                  </a:solidFill>
                </a:ln>
                <a:solidFill>
                  <a:srgbClr val="FF6633"/>
                </a:solidFill>
                <a:latin typeface="Arial Black"/>
                <a:cs typeface="Arial Black"/>
              </a:rPr>
              <a:t>R</a:t>
            </a:r>
            <a:r>
              <a:rPr lang="en-US" altLang="ja-JP" sz="7200" dirty="0" smtClean="0">
                <a:ln w="25400">
                  <a:solidFill>
                    <a:schemeClr val="bg1">
                      <a:alpha val="60000"/>
                    </a:schemeClr>
                  </a:solidFill>
                </a:ln>
                <a:latin typeface="Arial Black"/>
                <a:cs typeface="Arial Black"/>
              </a:rPr>
              <a:t>ecently,</a:t>
            </a:r>
          </a:p>
          <a:p>
            <a:pPr algn="ctr"/>
            <a:r>
              <a:rPr lang="en-US" altLang="ja-JP" sz="7200" dirty="0" smtClean="0">
                <a:ln w="25400">
                  <a:solidFill>
                    <a:schemeClr val="bg1">
                      <a:alpha val="60000"/>
                    </a:schemeClr>
                  </a:solidFill>
                </a:ln>
                <a:solidFill>
                  <a:srgbClr val="FF6432"/>
                </a:solidFill>
                <a:latin typeface="Arial Black"/>
                <a:cs typeface="Arial Black"/>
              </a:rPr>
              <a:t>I</a:t>
            </a:r>
            <a:r>
              <a:rPr lang="en-US" altLang="ja-JP" sz="7200" dirty="0" smtClean="0">
                <a:ln w="25400">
                  <a:solidFill>
                    <a:schemeClr val="bg1">
                      <a:alpha val="60000"/>
                    </a:schemeClr>
                  </a:solidFill>
                </a:ln>
                <a:latin typeface="Arial Black"/>
                <a:cs typeface="Arial Black"/>
              </a:rPr>
              <a:t>ncreased</a:t>
            </a:r>
          </a:p>
          <a:p>
            <a:pPr algn="ctr"/>
            <a:r>
              <a:rPr lang="en-US" altLang="ja-JP" sz="7200" dirty="0" smtClean="0">
                <a:ln w="25400">
                  <a:solidFill>
                    <a:schemeClr val="bg1">
                      <a:alpha val="60000"/>
                    </a:schemeClr>
                  </a:solidFill>
                </a:ln>
                <a:solidFill>
                  <a:srgbClr val="FF6432"/>
                </a:solidFill>
                <a:latin typeface="Arial Black"/>
                <a:cs typeface="Arial Black"/>
              </a:rPr>
              <a:t>P</a:t>
            </a:r>
            <a:r>
              <a:rPr lang="en-US" altLang="ja-JP" sz="7200" dirty="0" smtClean="0">
                <a:ln w="25400">
                  <a:solidFill>
                    <a:schemeClr val="bg1">
                      <a:alpha val="60000"/>
                    </a:schemeClr>
                  </a:solidFill>
                </a:ln>
                <a:latin typeface="Arial Black"/>
                <a:cs typeface="Arial Black"/>
              </a:rPr>
              <a:t>rogramming </a:t>
            </a:r>
            <a:r>
              <a:rPr lang="en-US" altLang="ja-JP" sz="7200" dirty="0" smtClean="0">
                <a:ln w="25400">
                  <a:solidFill>
                    <a:schemeClr val="bg1">
                      <a:alpha val="60000"/>
                    </a:schemeClr>
                  </a:solidFill>
                </a:ln>
                <a:solidFill>
                  <a:srgbClr val="FF6432"/>
                </a:solidFill>
                <a:latin typeface="Arial Black"/>
                <a:cs typeface="Arial Black"/>
              </a:rPr>
              <a:t>Education</a:t>
            </a:r>
            <a:endParaRPr lang="en-US" altLang="ja-JP" sz="6600" dirty="0" smtClean="0">
              <a:ln w="25400">
                <a:solidFill>
                  <a:schemeClr val="bg1">
                    <a:alpha val="60000"/>
                  </a:schemeClr>
                </a:solidFill>
              </a:ln>
              <a:solidFill>
                <a:srgbClr val="FF6432"/>
              </a:solidFill>
              <a:latin typeface="Arial Black"/>
              <a:cs typeface="Arial Black"/>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567000" y="502116"/>
            <a:ext cx="7889466" cy="1261884"/>
          </a:xfrm>
          <a:prstGeom prst="rect">
            <a:avLst/>
          </a:prstGeom>
          <a:noFill/>
        </p:spPr>
        <p:txBody>
          <a:bodyPr wrap="square" rtlCol="0">
            <a:spAutoFit/>
          </a:bodyPr>
          <a:lstStyle/>
          <a:p>
            <a:r>
              <a:rPr lang="en-US" altLang="ja-JP" sz="4400" dirty="0" smtClean="0">
                <a:solidFill>
                  <a:srgbClr val="FF6633"/>
                </a:solidFill>
                <a:latin typeface="Arial Black"/>
                <a:cs typeface="Arial Black"/>
              </a:rPr>
              <a:t>H</a:t>
            </a:r>
            <a:r>
              <a:rPr lang="en-US" altLang="ja-JP" sz="3600" dirty="0" smtClean="0">
                <a:latin typeface="Arial Black"/>
                <a:cs typeface="Arial Black"/>
              </a:rPr>
              <a:t>OUR OF CODE by Code.org</a:t>
            </a:r>
          </a:p>
          <a:p>
            <a:r>
              <a:rPr lang="en-US" altLang="ja-JP" sz="3200" dirty="0" smtClean="0">
                <a:solidFill>
                  <a:schemeClr val="tx1">
                    <a:lumMod val="50000"/>
                    <a:lumOff val="50000"/>
                  </a:schemeClr>
                </a:solidFill>
                <a:latin typeface="Arial Black"/>
                <a:cs typeface="Arial Black"/>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1938992"/>
          </a:xfrm>
          <a:prstGeom prst="rect">
            <a:avLst/>
          </a:prstGeom>
          <a:noFill/>
        </p:spPr>
        <p:txBody>
          <a:bodyPr wrap="square" rtlCol="0">
            <a:spAutoFit/>
          </a:bodyPr>
          <a:lstStyle/>
          <a:p>
            <a:pPr algn="ctr"/>
            <a:r>
              <a:rPr lang="en-US" altLang="ja-JP" sz="6000" dirty="0" smtClean="0">
                <a:ln w="38100">
                  <a:solidFill>
                    <a:schemeClr val="bg1"/>
                  </a:solidFill>
                </a:ln>
                <a:solidFill>
                  <a:srgbClr val="FF6432"/>
                </a:solidFill>
                <a:effectLst>
                  <a:outerShdw blurRad="38100" dist="38100" dir="2700000" algn="tl">
                    <a:srgbClr val="000000">
                      <a:alpha val="43137"/>
                    </a:srgbClr>
                  </a:outerShdw>
                </a:effectLst>
                <a:latin typeface="Arial Black"/>
                <a:cs typeface="Arial Black"/>
              </a:rPr>
              <a:t>1</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0,000 </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Teachers</a:t>
            </a:r>
          </a:p>
          <a:p>
            <a:pPr algn="ctr"/>
            <a:r>
              <a:rPr lang="en-US" altLang="ja-JP" sz="6000" dirty="0" smtClean="0">
                <a:ln w="38100">
                  <a:solidFill>
                    <a:schemeClr val="bg1"/>
                  </a:solidFill>
                </a:ln>
                <a:solidFill>
                  <a:srgbClr val="FF6432"/>
                </a:solidFill>
                <a:effectLst>
                  <a:outerShdw blurRad="38100" dist="38100" dir="2700000" algn="tl">
                    <a:srgbClr val="000000">
                      <a:alpha val="43137"/>
                    </a:srgbClr>
                  </a:outerShdw>
                </a:effectLst>
                <a:latin typeface="Arial Black"/>
                <a:cs typeface="Arial Black"/>
              </a:rPr>
              <a:t>1</a:t>
            </a:r>
            <a:r>
              <a:rPr lang="en-US" altLang="ja-JP" sz="6000" dirty="0" smtClean="0">
                <a:ln w="38100">
                  <a:solidFill>
                    <a:schemeClr val="bg1"/>
                  </a:solidFill>
                </a:ln>
                <a:effectLst>
                  <a:outerShdw blurRad="38100" dist="38100" dir="2700000" algn="tl">
                    <a:srgbClr val="000000">
                      <a:alpha val="43137"/>
                    </a:srgbClr>
                  </a:outerShdw>
                </a:effectLst>
                <a:latin typeface="Arial Black"/>
                <a:cs typeface="Arial Black"/>
              </a:rPr>
              <a:t>00,000,000 Kids</a:t>
            </a:r>
          </a:p>
        </p:txBody>
      </p:sp>
    </p:spTree>
    <p:extLst>
      <p:ext uri="{BB962C8B-B14F-4D97-AF65-F5344CB8AC3E}">
        <p14:creationId xmlns:p14="http://schemas.microsoft.com/office/powerpoint/2010/main" val="1912860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5169601" y="1676535"/>
            <a:ext cx="3262485" cy="2803627"/>
            <a:chOff x="5169601" y="1676535"/>
            <a:chExt cx="3262485" cy="2803627"/>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601" y="1676535"/>
              <a:ext cx="3262485" cy="2265706"/>
            </a:xfrm>
            <a:prstGeom prst="round2DiagRect">
              <a:avLst>
                <a:gd name="adj1" fmla="val 6688"/>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正方形/長方形 1"/>
            <p:cNvSpPr/>
            <p:nvPr/>
          </p:nvSpPr>
          <p:spPr>
            <a:xfrm>
              <a:off x="5693809" y="4110830"/>
              <a:ext cx="2214068" cy="369332"/>
            </a:xfrm>
            <a:prstGeom prst="rect">
              <a:avLst/>
            </a:prstGeom>
          </p:spPr>
          <p:txBody>
            <a:bodyPr wrap="none">
              <a:spAutoFit/>
            </a:bodyPr>
            <a:lstStyle/>
            <a:p>
              <a:r>
                <a:rPr lang="ja-JP" altLang="en-US" dirty="0"/>
                <a:t>http://pegpeg.jp/</a:t>
              </a:r>
            </a:p>
          </p:txBody>
        </p:sp>
      </p:grpSp>
      <p:sp>
        <p:nvSpPr>
          <p:cNvPr id="8" name="テキスト ボックス 7"/>
          <p:cNvSpPr txBox="1"/>
          <p:nvPr/>
        </p:nvSpPr>
        <p:spPr>
          <a:xfrm>
            <a:off x="747713" y="454442"/>
            <a:ext cx="2294288" cy="1200329"/>
          </a:xfrm>
          <a:prstGeom prst="rect">
            <a:avLst/>
          </a:prstGeom>
          <a:noFill/>
        </p:spPr>
        <p:txBody>
          <a:bodyPr wrap="square" rtlCol="0">
            <a:spAutoFit/>
          </a:bodyPr>
          <a:lstStyle/>
          <a:p>
            <a:r>
              <a:rPr lang="en-US" altLang="ja-JP" sz="7200" dirty="0" smtClean="0">
                <a:solidFill>
                  <a:srgbClr val="FF6633"/>
                </a:solidFill>
                <a:effectLst>
                  <a:outerShdw blurRad="50800" dist="38100" dir="2700000" algn="tl" rotWithShape="0">
                    <a:prstClr val="black">
                      <a:alpha val="40000"/>
                    </a:prstClr>
                  </a:outerShdw>
                </a:effectLst>
                <a:latin typeface="Arial Black"/>
                <a:cs typeface="Arial Black"/>
              </a:rPr>
              <a:t>P</a:t>
            </a:r>
            <a:r>
              <a:rPr lang="en-US" altLang="ja-JP" sz="7200" dirty="0" smtClean="0">
                <a:effectLst>
                  <a:outerShdw blurRad="50800" dist="38100" dir="2700000" algn="tl" rotWithShape="0">
                    <a:prstClr val="black">
                      <a:alpha val="40000"/>
                    </a:prstClr>
                  </a:outerShdw>
                </a:effectLst>
                <a:latin typeface="Arial Black"/>
                <a:cs typeface="Arial Black"/>
              </a:rPr>
              <a:t>EG</a:t>
            </a:r>
            <a:endParaRPr lang="en-US" altLang="ja-JP" sz="4800" b="1" dirty="0" smtClean="0">
              <a:solidFill>
                <a:schemeClr val="tx1">
                  <a:lumMod val="50000"/>
                  <a:lumOff val="50000"/>
                </a:schemeClr>
              </a:solidFill>
              <a:effectLst>
                <a:outerShdw blurRad="50800" dist="38100" dir="2700000" algn="tl" rotWithShape="0">
                  <a:prstClr val="black">
                    <a:alpha val="40000"/>
                  </a:prstClr>
                </a:outerShdw>
              </a:effectLst>
              <a:latin typeface="Arial Black"/>
              <a:cs typeface="Arial Black"/>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0" name="テキスト ボックス 19"/>
          <p:cNvSpPr txBox="1"/>
          <p:nvPr/>
        </p:nvSpPr>
        <p:spPr>
          <a:xfrm>
            <a:off x="747713" y="1676535"/>
            <a:ext cx="4274287" cy="3539431"/>
          </a:xfrm>
          <a:prstGeom prst="rect">
            <a:avLst/>
          </a:prstGeom>
          <a:noFill/>
        </p:spPr>
        <p:txBody>
          <a:bodyPr wrap="square" rtlCol="0">
            <a:spAutoFit/>
          </a:bodyPr>
          <a:lstStyle/>
          <a:p>
            <a:pPr marL="571500" indent="-571500">
              <a:buFont typeface="Arial" panose="020B0604020202020204" pitchFamily="34" charset="0"/>
              <a:buChar char="•"/>
            </a:pPr>
            <a:r>
              <a:rPr lang="en-US" altLang="ja-JP" sz="2800" dirty="0" smtClean="0">
                <a:solidFill>
                  <a:srgbClr val="FF6432"/>
                </a:solidFill>
                <a:latin typeface="Arial Black"/>
                <a:cs typeface="Arial Black"/>
              </a:rPr>
              <a:t>J</a:t>
            </a:r>
            <a:r>
              <a:rPr lang="en-US" altLang="ja-JP" sz="2800" dirty="0" smtClean="0">
                <a:latin typeface="Arial Black"/>
                <a:cs typeface="Arial Black"/>
              </a:rPr>
              <a:t>oint </a:t>
            </a:r>
            <a:r>
              <a:rPr lang="en-US" altLang="ja-JP" sz="2800" dirty="0">
                <a:latin typeface="Arial Black"/>
                <a:cs typeface="Arial Black"/>
              </a:rPr>
              <a:t>project of CANVAS and </a:t>
            </a:r>
            <a:r>
              <a:rPr lang="en-US" altLang="ja-JP" sz="2800" dirty="0" smtClean="0">
                <a:latin typeface="Arial Black"/>
                <a:cs typeface="Arial Black"/>
              </a:rPr>
              <a:t>Google</a:t>
            </a:r>
          </a:p>
          <a:p>
            <a:pPr marL="571500" indent="-571500">
              <a:buFont typeface="Arial" panose="020B0604020202020204" pitchFamily="34" charset="0"/>
              <a:buChar char="•"/>
            </a:pPr>
            <a:r>
              <a:rPr lang="en-US" altLang="ja-JP" sz="2800" dirty="0" smtClean="0">
                <a:solidFill>
                  <a:srgbClr val="FF6432"/>
                </a:solidFill>
                <a:latin typeface="Arial Black"/>
                <a:cs typeface="Arial Black"/>
              </a:rPr>
              <a:t>C</a:t>
            </a:r>
            <a:r>
              <a:rPr lang="en-US" altLang="ja-JP" sz="2800" dirty="0" smtClean="0">
                <a:latin typeface="Arial Black"/>
                <a:cs typeface="Arial Black"/>
              </a:rPr>
              <a:t>ANVAS </a:t>
            </a:r>
            <a:r>
              <a:rPr lang="en-US" altLang="ja-JP" sz="2800" dirty="0">
                <a:latin typeface="Arial Black"/>
                <a:cs typeface="Arial Black"/>
              </a:rPr>
              <a:t>hold many workshops for children</a:t>
            </a:r>
            <a:endParaRPr lang="ja-JP" altLang="en-US" sz="2800" dirty="0">
              <a:latin typeface="Arial Black"/>
              <a:cs typeface="Arial Black"/>
            </a:endParaRPr>
          </a:p>
          <a:p>
            <a:pPr marL="571500" indent="-571500">
              <a:buFont typeface="Arial" panose="020B0604020202020204" pitchFamily="34" charset="0"/>
              <a:buChar char="•"/>
            </a:pPr>
            <a:r>
              <a:rPr lang="en-US" altLang="ja-JP" sz="2800" dirty="0" smtClean="0">
                <a:solidFill>
                  <a:srgbClr val="FF6432"/>
                </a:solidFill>
                <a:latin typeface="Arial Black"/>
                <a:cs typeface="Arial Black"/>
              </a:rPr>
              <a:t>D</a:t>
            </a:r>
            <a:r>
              <a:rPr lang="en-US" altLang="ja-JP" sz="2800" dirty="0" smtClean="0">
                <a:latin typeface="Arial Black"/>
                <a:cs typeface="Arial Black"/>
              </a:rPr>
              <a:t>istributed </a:t>
            </a:r>
            <a:r>
              <a:rPr lang="en-US" altLang="ja-JP" sz="2800" dirty="0">
                <a:latin typeface="Arial Black"/>
                <a:cs typeface="Arial Black"/>
              </a:rPr>
              <a:t>5,000 Raspberry </a:t>
            </a:r>
            <a:r>
              <a:rPr lang="en-US" altLang="ja-JP" sz="2800" dirty="0" smtClean="0">
                <a:latin typeface="Arial Black"/>
                <a:cs typeface="Arial Black"/>
              </a:rPr>
              <a:t>Pi</a:t>
            </a:r>
            <a:endParaRPr lang="ja-JP" altLang="en-US" sz="2800" dirty="0">
              <a:latin typeface="Arial Black"/>
              <a:cs typeface="Arial Black"/>
            </a:endParaRPr>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40186" y="680831"/>
            <a:ext cx="2451887" cy="769441"/>
          </a:xfrm>
          <a:prstGeom prst="rect">
            <a:avLst/>
          </a:prstGeom>
          <a:noFill/>
        </p:spPr>
        <p:txBody>
          <a:bodyPr wrap="square" rtlCol="0">
            <a:spAutoFit/>
          </a:bodyPr>
          <a:lstStyle/>
          <a:p>
            <a:r>
              <a:rPr lang="en-US" altLang="ja-JP" sz="4400" dirty="0" err="1" smtClean="0">
                <a:solidFill>
                  <a:srgbClr val="FF6633"/>
                </a:solidFill>
                <a:effectLst>
                  <a:outerShdw blurRad="50800" dist="38100" dir="2700000" algn="tl" rotWithShape="0">
                    <a:prstClr val="black">
                      <a:alpha val="40000"/>
                    </a:prstClr>
                  </a:outerShdw>
                </a:effectLst>
                <a:latin typeface="Arial Black"/>
                <a:cs typeface="Arial Black"/>
              </a:rPr>
              <a:t>T</a:t>
            </a:r>
            <a:r>
              <a:rPr lang="en-US" altLang="ja-JP" sz="4400" dirty="0" err="1" smtClean="0">
                <a:effectLst>
                  <a:outerShdw blurRad="50800" dist="38100" dir="2700000" algn="tl" rotWithShape="0">
                    <a:prstClr val="black">
                      <a:alpha val="40000"/>
                    </a:prstClr>
                  </a:outerShdw>
                </a:effectLst>
                <a:latin typeface="Arial Black"/>
                <a:cs typeface="Arial Black"/>
              </a:rPr>
              <a:t>ENTO</a:t>
            </a:r>
            <a:endParaRPr lang="en-US" altLang="ja-JP" b="1" dirty="0" smtClean="0">
              <a:solidFill>
                <a:schemeClr val="tx1">
                  <a:lumMod val="50000"/>
                  <a:lumOff val="50000"/>
                </a:schemeClr>
              </a:solidFill>
              <a:effectLst>
                <a:outerShdw blurRad="50800" dist="38100" dir="2700000" algn="tl" rotWithShape="0">
                  <a:prstClr val="black">
                    <a:alpha val="40000"/>
                  </a:prstClr>
                </a:outerShdw>
              </a:effectLst>
              <a:latin typeface="Arial Black"/>
              <a:cs typeface="Arial Black"/>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76" y="2447890"/>
            <a:ext cx="2369513" cy="2279910"/>
          </a:xfrm>
          <a:prstGeom prst="round2DiagRect">
            <a:avLst>
              <a:gd name="adj1" fmla="val 8926"/>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761895" y="4904668"/>
            <a:ext cx="3363421" cy="369332"/>
          </a:xfrm>
          <a:prstGeom prst="rect">
            <a:avLst/>
          </a:prstGeom>
        </p:spPr>
        <p:txBody>
          <a:bodyPr wrap="none">
            <a:spAutoFit/>
          </a:bodyPr>
          <a:lstStyle/>
          <a:p>
            <a:r>
              <a:rPr lang="ja-JP" altLang="en-US" dirty="0"/>
              <a:t>http://www.tento-net.com/</a:t>
            </a:r>
          </a:p>
        </p:txBody>
      </p:sp>
      <p:sp>
        <p:nvSpPr>
          <p:cNvPr id="16" name="テキスト ボックス 15"/>
          <p:cNvSpPr txBox="1"/>
          <p:nvPr/>
        </p:nvSpPr>
        <p:spPr>
          <a:xfrm>
            <a:off x="4190532" y="680753"/>
            <a:ext cx="3959445" cy="769441"/>
          </a:xfrm>
          <a:prstGeom prst="rect">
            <a:avLst/>
          </a:prstGeom>
          <a:noFill/>
        </p:spPr>
        <p:txBody>
          <a:bodyPr wrap="square" rtlCol="0">
            <a:spAutoFit/>
          </a:bodyPr>
          <a:lstStyle/>
          <a:p>
            <a:pPr algn="r"/>
            <a:r>
              <a:rPr lang="en-US" altLang="ja-JP" sz="4400" dirty="0" smtClean="0">
                <a:effectLst>
                  <a:outerShdw blurRad="50800" dist="38100" dir="2700000" algn="tl" rotWithShape="0">
                    <a:prstClr val="black">
                      <a:alpha val="40000"/>
                    </a:prstClr>
                  </a:outerShdw>
                </a:effectLst>
                <a:latin typeface="Arial Black"/>
                <a:cs typeface="Arial Black"/>
              </a:rPr>
              <a:t>Life is </a:t>
            </a:r>
            <a:r>
              <a:rPr lang="en-US" altLang="ja-JP" sz="4400" dirty="0" smtClean="0">
                <a:solidFill>
                  <a:srgbClr val="FF6432"/>
                </a:solidFill>
                <a:effectLst>
                  <a:outerShdw blurRad="50800" dist="38100" dir="2700000" algn="tl" rotWithShape="0">
                    <a:prstClr val="black">
                      <a:alpha val="40000"/>
                    </a:prstClr>
                  </a:outerShdw>
                </a:effectLst>
                <a:latin typeface="Arial Black"/>
                <a:cs typeface="Arial Black"/>
              </a:rPr>
              <a:t>Tech!</a:t>
            </a:r>
            <a:endParaRPr lang="en-US" altLang="ja-JP" b="1" dirty="0" smtClean="0">
              <a:solidFill>
                <a:srgbClr val="FF6432"/>
              </a:solidFill>
              <a:effectLst>
                <a:outerShdw blurRad="50800" dist="38100" dir="2700000" algn="tl" rotWithShape="0">
                  <a:prstClr val="black">
                    <a:alpha val="40000"/>
                  </a:prstClr>
                </a:outerShdw>
              </a:effectLst>
              <a:latin typeface="Arial Black"/>
              <a:cs typeface="Arial Black"/>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2000" y="2401284"/>
            <a:ext cx="2752186" cy="2242716"/>
          </a:xfrm>
          <a:prstGeom prst="round2DiagRect">
            <a:avLst>
              <a:gd name="adj1" fmla="val 7046"/>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正方形/長方形 20"/>
          <p:cNvSpPr/>
          <p:nvPr/>
        </p:nvSpPr>
        <p:spPr>
          <a:xfrm>
            <a:off x="4702863" y="4904668"/>
            <a:ext cx="2850460" cy="369332"/>
          </a:xfrm>
          <a:prstGeom prst="rect">
            <a:avLst/>
          </a:prstGeom>
        </p:spPr>
        <p:txBody>
          <a:bodyPr wrap="none">
            <a:spAutoFit/>
          </a:bodyPr>
          <a:lstStyle/>
          <a:p>
            <a:r>
              <a:rPr lang="ja-JP" altLang="en-US" dirty="0"/>
              <a:t>http://life-is-tech.com/</a:t>
            </a:r>
          </a:p>
        </p:txBody>
      </p:sp>
      <p:sp>
        <p:nvSpPr>
          <p:cNvPr id="3" name="正方形/長方形 2"/>
          <p:cNvSpPr/>
          <p:nvPr/>
        </p:nvSpPr>
        <p:spPr>
          <a:xfrm>
            <a:off x="766432" y="1416613"/>
            <a:ext cx="2815567" cy="830997"/>
          </a:xfrm>
          <a:prstGeom prst="rect">
            <a:avLst/>
          </a:prstGeom>
        </p:spPr>
        <p:txBody>
          <a:bodyPr wrap="square">
            <a:spAutoFit/>
          </a:bodyPr>
          <a:lstStyle/>
          <a:p>
            <a:r>
              <a:rPr lang="en-US" altLang="ja-JP" sz="2400" dirty="0" smtClean="0">
                <a:latin typeface="Arial Black"/>
                <a:cs typeface="Arial Black"/>
              </a:rPr>
              <a:t>Individualized</a:t>
            </a:r>
          </a:p>
          <a:p>
            <a:r>
              <a:rPr lang="en-US" altLang="ja-JP" sz="2400" dirty="0" smtClean="0">
                <a:latin typeface="Arial Black"/>
                <a:cs typeface="Arial Black"/>
              </a:rPr>
              <a:t>instruction</a:t>
            </a:r>
            <a:endParaRPr lang="ja-JP" altLang="en-US" sz="2400" dirty="0">
              <a:latin typeface="Arial Black"/>
              <a:cs typeface="Arial Black"/>
            </a:endParaRPr>
          </a:p>
        </p:txBody>
      </p:sp>
      <p:sp>
        <p:nvSpPr>
          <p:cNvPr id="11" name="正方形/長方形 10"/>
          <p:cNvSpPr/>
          <p:nvPr/>
        </p:nvSpPr>
        <p:spPr>
          <a:xfrm>
            <a:off x="4392000" y="1359000"/>
            <a:ext cx="3802977" cy="646331"/>
          </a:xfrm>
          <a:prstGeom prst="rect">
            <a:avLst/>
          </a:prstGeom>
        </p:spPr>
        <p:txBody>
          <a:bodyPr wrap="square">
            <a:spAutoFit/>
          </a:bodyPr>
          <a:lstStyle/>
          <a:p>
            <a:r>
              <a:rPr lang="en-US" altLang="ja-JP" sz="3600" dirty="0" smtClean="0">
                <a:latin typeface="Arial Black"/>
                <a:cs typeface="Arial Black"/>
              </a:rPr>
              <a:t>Boot camping</a:t>
            </a:r>
            <a:endParaRPr lang="ja-JP" altLang="en-US" sz="3600" dirty="0">
              <a:latin typeface="Arial Black"/>
              <a:cs typeface="Arial Black"/>
            </a:endParaRPr>
          </a:p>
        </p:txBody>
      </p:sp>
    </p:spTree>
    <p:extLst>
      <p:ext uri="{BB962C8B-B14F-4D97-AF65-F5344CB8AC3E}">
        <p14:creationId xmlns:p14="http://schemas.microsoft.com/office/powerpoint/2010/main" val="1811846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308324"/>
          </a:xfrm>
          <a:prstGeom prst="rect">
            <a:avLst/>
          </a:prstGeom>
          <a:noFill/>
        </p:spPr>
        <p:txBody>
          <a:bodyPr wrap="square" rtlCol="0">
            <a:spAutoFit/>
          </a:bodyPr>
          <a:lstStyle/>
          <a:p>
            <a:pPr algn="ctr"/>
            <a:r>
              <a:rPr lang="en-US" altLang="ja-JP" sz="4800" dirty="0" smtClean="0">
                <a:solidFill>
                  <a:srgbClr val="FF6432"/>
                </a:solidFill>
                <a:latin typeface="Arial Black"/>
                <a:cs typeface="Arial Black"/>
              </a:rPr>
              <a:t>W</a:t>
            </a:r>
            <a:r>
              <a:rPr lang="en-US" altLang="ja-JP" sz="4800" dirty="0" smtClean="0">
                <a:latin typeface="Arial Black"/>
                <a:cs typeface="Arial Black"/>
              </a:rPr>
              <a:t>hy many kids programming workshops are </a:t>
            </a:r>
            <a:r>
              <a:rPr lang="en-US" altLang="ja-JP" sz="4800" dirty="0" smtClean="0">
                <a:solidFill>
                  <a:srgbClr val="FF6432"/>
                </a:solidFill>
                <a:latin typeface="Arial Black"/>
                <a:cs typeface="Arial Black"/>
              </a:rPr>
              <a:t>held?</a:t>
            </a:r>
            <a:endParaRPr lang="en-US" altLang="ja-JP" sz="5400" dirty="0">
              <a:solidFill>
                <a:srgbClr val="FF6432"/>
              </a:solidFill>
              <a:latin typeface="Arial Black"/>
              <a:cs typeface="Arial Black"/>
            </a:endParaRPr>
          </a:p>
        </p:txBody>
      </p:sp>
      <p:sp>
        <p:nvSpPr>
          <p:cNvPr id="16" name="テキスト ボックス 15"/>
          <p:cNvSpPr txBox="1"/>
          <p:nvPr/>
        </p:nvSpPr>
        <p:spPr>
          <a:xfrm>
            <a:off x="755786" y="4124922"/>
            <a:ext cx="7424738" cy="2123658"/>
          </a:xfrm>
          <a:prstGeom prst="rect">
            <a:avLst/>
          </a:prstGeom>
          <a:noFill/>
        </p:spPr>
        <p:txBody>
          <a:bodyPr wrap="square" rtlCol="0">
            <a:spAutoFit/>
          </a:bodyPr>
          <a:lstStyle/>
          <a:p>
            <a:pPr algn="ctr"/>
            <a:r>
              <a:rPr lang="en-US" altLang="ja-JP" sz="6600" dirty="0" smtClean="0">
                <a:solidFill>
                  <a:srgbClr val="FF6432"/>
                </a:solidFill>
                <a:latin typeface="Arial Black"/>
                <a:cs typeface="Arial Black"/>
              </a:rPr>
              <a:t>Great tools and materials!</a:t>
            </a:r>
            <a:endParaRPr lang="en-US" altLang="ja-JP" sz="7200" dirty="0">
              <a:solidFill>
                <a:srgbClr val="FF6432"/>
              </a:solidFill>
              <a:latin typeface="Arial Black"/>
              <a:cs typeface="Arial Black"/>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latin typeface="Arial Black"/>
                <a:cs typeface="Arial Black"/>
              </a:rPr>
              <a:t>by MIT Media Lab</a:t>
            </a:r>
            <a:endParaRPr lang="en-US" altLang="ja-JP" sz="4400" dirty="0">
              <a:latin typeface="Arial Black"/>
              <a:cs typeface="Arial Black"/>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1509007" y="3304679"/>
            <a:ext cx="6655370" cy="2862322"/>
          </a:xfrm>
          <a:prstGeom prst="rect">
            <a:avLst/>
          </a:prstGeom>
          <a:noFill/>
          <a:ln w="25400">
            <a:noFill/>
          </a:ln>
        </p:spPr>
        <p:txBody>
          <a:bodyPr wrap="square" rtlCol="0">
            <a:spAutoFit/>
          </a:bodyPr>
          <a:lstStyle/>
          <a:p>
            <a:pPr algn="r"/>
            <a:r>
              <a:rPr lang="en-US" altLang="ja-JP" sz="6000" dirty="0" smtClean="0">
                <a:ln w="25400">
                  <a:solidFill>
                    <a:schemeClr val="tx1">
                      <a:alpha val="20000"/>
                    </a:schemeClr>
                  </a:solidFill>
                </a:ln>
                <a:solidFill>
                  <a:srgbClr val="FF6432"/>
                </a:solidFill>
                <a:latin typeface="Arial Black"/>
                <a:cs typeface="Arial Black"/>
              </a:rPr>
              <a:t>C</a:t>
            </a:r>
            <a:r>
              <a:rPr lang="en-US" altLang="ja-JP" sz="6000" dirty="0" smtClean="0">
                <a:ln w="25400">
                  <a:solidFill>
                    <a:schemeClr val="tx1">
                      <a:alpha val="20000"/>
                    </a:schemeClr>
                  </a:solidFill>
                </a:ln>
                <a:latin typeface="Arial Black"/>
                <a:cs typeface="Arial Black"/>
              </a:rPr>
              <a:t>ombination</a:t>
            </a:r>
          </a:p>
          <a:p>
            <a:pPr algn="r"/>
            <a:r>
              <a:rPr lang="en-US" altLang="ja-JP" sz="6000" dirty="0" smtClean="0">
                <a:ln w="25400">
                  <a:solidFill>
                    <a:schemeClr val="tx1">
                      <a:alpha val="20000"/>
                    </a:schemeClr>
                  </a:solidFill>
                </a:ln>
                <a:latin typeface="Arial Black"/>
                <a:cs typeface="Arial Black"/>
              </a:rPr>
              <a:t>of blocks</a:t>
            </a:r>
          </a:p>
          <a:p>
            <a:pPr algn="r"/>
            <a:r>
              <a:rPr lang="en-US" altLang="ja-JP" sz="6000" dirty="0" smtClean="0">
                <a:ln w="25400">
                  <a:solidFill>
                    <a:schemeClr val="tx1">
                      <a:alpha val="20000"/>
                    </a:schemeClr>
                  </a:solidFill>
                </a:ln>
                <a:solidFill>
                  <a:srgbClr val="FF6432"/>
                </a:solidFill>
                <a:latin typeface="Arial Black"/>
                <a:cs typeface="Arial Black"/>
              </a:rPr>
              <a:t>= Program</a:t>
            </a:r>
            <a:endParaRPr lang="en-US" altLang="ja-JP" sz="6000" dirty="0">
              <a:ln w="25400">
                <a:solidFill>
                  <a:schemeClr val="tx1">
                    <a:alpha val="20000"/>
                  </a:schemeClr>
                </a:solidFill>
              </a:ln>
              <a:solidFill>
                <a:srgbClr val="FF6432"/>
              </a:solidFill>
              <a:latin typeface="Arial Black"/>
              <a:cs typeface="Arial Black"/>
            </a:endParaRPr>
          </a:p>
        </p:txBody>
      </p:sp>
      <p:sp>
        <p:nvSpPr>
          <p:cNvPr id="17" name="テキスト ボックス 16"/>
          <p:cNvSpPr txBox="1"/>
          <p:nvPr/>
        </p:nvSpPr>
        <p:spPr>
          <a:xfrm>
            <a:off x="657000" y="369000"/>
            <a:ext cx="6554342" cy="1938992"/>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latin typeface="Arial Black"/>
                <a:cs typeface="Arial Black"/>
              </a:rPr>
              <a:t>B</a:t>
            </a:r>
            <a:r>
              <a:rPr lang="en-US" altLang="ja-JP" sz="6000" dirty="0" smtClean="0">
                <a:ln w="25400">
                  <a:solidFill>
                    <a:schemeClr val="tx1">
                      <a:alpha val="20000"/>
                    </a:schemeClr>
                  </a:solidFill>
                </a:ln>
                <a:latin typeface="Arial Black"/>
                <a:cs typeface="Arial Black"/>
              </a:rPr>
              <a:t>locks</a:t>
            </a:r>
          </a:p>
          <a:p>
            <a:r>
              <a:rPr lang="en-US" altLang="ja-JP" sz="6000" dirty="0" smtClean="0">
                <a:ln w="25400">
                  <a:solidFill>
                    <a:schemeClr val="tx1">
                      <a:alpha val="20000"/>
                    </a:schemeClr>
                  </a:solidFill>
                </a:ln>
                <a:solidFill>
                  <a:srgbClr val="FF6432"/>
                </a:solidFill>
                <a:latin typeface="Arial Black"/>
                <a:cs typeface="Arial Black"/>
              </a:rPr>
              <a:t>= Instructions</a:t>
            </a:r>
            <a:endParaRPr lang="en-US" altLang="ja-JP" sz="6000" dirty="0">
              <a:ln w="25400">
                <a:solidFill>
                  <a:schemeClr val="tx1">
                    <a:alpha val="20000"/>
                  </a:schemeClr>
                </a:solidFill>
              </a:ln>
              <a:solidFill>
                <a:srgbClr val="FF6432"/>
              </a:solidFill>
              <a:latin typeface="Arial Black"/>
              <a:cs typeface="Arial Black"/>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20286" y="3871337"/>
            <a:ext cx="2655000"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E</a:t>
            </a:r>
            <a:r>
              <a:rPr lang="en-US" altLang="ja-JP" sz="4800" dirty="0" smtClean="0">
                <a:ln w="25400">
                  <a:solidFill>
                    <a:schemeClr val="tx1">
                      <a:alpha val="20000"/>
                    </a:schemeClr>
                  </a:solidFill>
                </a:ln>
                <a:latin typeface="Arial Black"/>
                <a:cs typeface="Arial Black"/>
              </a:rPr>
              <a:t>nglish</a:t>
            </a:r>
            <a:endParaRPr lang="en-US" altLang="ja-JP" sz="4800" dirty="0">
              <a:ln w="25400">
                <a:solidFill>
                  <a:schemeClr val="tx1">
                    <a:alpha val="20000"/>
                  </a:schemeClr>
                </a:solidFill>
              </a:ln>
              <a:latin typeface="Arial Black"/>
              <a:cs typeface="Arial Black"/>
            </a:endParaRPr>
          </a:p>
        </p:txBody>
      </p:sp>
      <p:sp>
        <p:nvSpPr>
          <p:cNvPr id="11" name="テキスト ボックス 10"/>
          <p:cNvSpPr txBox="1"/>
          <p:nvPr/>
        </p:nvSpPr>
        <p:spPr>
          <a:xfrm>
            <a:off x="5094261" y="3885440"/>
            <a:ext cx="3434066"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J</a:t>
            </a:r>
            <a:r>
              <a:rPr lang="en-US" altLang="ja-JP" sz="4800" dirty="0" smtClean="0">
                <a:ln w="25400">
                  <a:solidFill>
                    <a:schemeClr val="tx1">
                      <a:alpha val="20000"/>
                    </a:schemeClr>
                  </a:solidFill>
                </a:ln>
                <a:latin typeface="Arial Black"/>
                <a:cs typeface="Arial Black"/>
              </a:rPr>
              <a:t>apanese</a:t>
            </a:r>
            <a:endParaRPr lang="en-US" altLang="ja-JP" sz="4800" dirty="0">
              <a:ln w="25400">
                <a:solidFill>
                  <a:schemeClr val="tx1">
                    <a:alpha val="20000"/>
                  </a:schemeClr>
                </a:solidFill>
              </a:ln>
              <a:latin typeface="Arial Black"/>
              <a:cs typeface="Arial Black"/>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48040" y="547814"/>
            <a:ext cx="7424737" cy="830997"/>
          </a:xfrm>
          <a:prstGeom prst="rect">
            <a:avLst/>
          </a:prstGeom>
          <a:noFill/>
          <a:ln w="25400">
            <a:noFill/>
          </a:ln>
        </p:spPr>
        <p:txBody>
          <a:bodyPr wrap="square" rtlCol="0">
            <a:spAutoFit/>
          </a:bodyPr>
          <a:lstStyle/>
          <a:p>
            <a:r>
              <a:rPr lang="en-US" altLang="ja-JP" sz="4800" dirty="0" smtClean="0">
                <a:ln w="25400">
                  <a:solidFill>
                    <a:schemeClr val="tx1">
                      <a:alpha val="20000"/>
                    </a:schemeClr>
                  </a:solidFill>
                </a:ln>
                <a:solidFill>
                  <a:srgbClr val="FF6432"/>
                </a:solidFill>
                <a:latin typeface="Arial Black"/>
                <a:cs typeface="Arial Black"/>
              </a:rPr>
              <a:t>I</a:t>
            </a:r>
            <a:r>
              <a:rPr lang="en-US" altLang="ja-JP" sz="4800" dirty="0" smtClean="0">
                <a:ln w="25400">
                  <a:solidFill>
                    <a:schemeClr val="tx1">
                      <a:alpha val="20000"/>
                    </a:schemeClr>
                  </a:solidFill>
                </a:ln>
                <a:latin typeface="Arial Black"/>
                <a:cs typeface="Arial Black"/>
              </a:rPr>
              <a:t>nternationalization</a:t>
            </a:r>
            <a:endParaRPr lang="en-US" altLang="ja-JP" sz="4800" dirty="0">
              <a:ln w="25400">
                <a:solidFill>
                  <a:schemeClr val="tx1">
                    <a:alpha val="20000"/>
                  </a:schemeClr>
                </a:solidFill>
              </a:ln>
              <a:solidFill>
                <a:srgbClr val="FF6432"/>
              </a:solidFill>
              <a:latin typeface="Arial Black"/>
              <a:cs typeface="Arial Black"/>
            </a:endParaRPr>
          </a:p>
        </p:txBody>
      </p:sp>
      <p:sp>
        <p:nvSpPr>
          <p:cNvPr id="5" name="左右矢印 4"/>
          <p:cNvSpPr/>
          <p:nvPr/>
        </p:nvSpPr>
        <p:spPr>
          <a:xfrm>
            <a:off x="3852000" y="4040571"/>
            <a:ext cx="1166714" cy="558429"/>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latin typeface="Arial Black"/>
                <a:cs typeface="Arial Black"/>
              </a:rPr>
              <a:t>Easy to run</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9" y="2267916"/>
            <a:ext cx="310500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latin typeface="Arial Black"/>
                <a:cs typeface="Arial Black"/>
              </a:rPr>
              <a:t>P</a:t>
            </a:r>
            <a:r>
              <a:rPr lang="en-US" altLang="ja-JP" sz="6000" dirty="0" smtClean="0">
                <a:ln w="25400">
                  <a:solidFill>
                    <a:schemeClr val="tx1">
                      <a:alpha val="20000"/>
                    </a:schemeClr>
                  </a:solidFill>
                </a:ln>
                <a:latin typeface="Arial Black"/>
                <a:cs typeface="Arial Black"/>
              </a:rPr>
              <a:t>ress</a:t>
            </a: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74913" y="5030655"/>
            <a:ext cx="1980001" cy="1015663"/>
          </a:xfrm>
          <a:prstGeom prst="rect">
            <a:avLst/>
          </a:prstGeom>
          <a:noFill/>
          <a:ln w="25400">
            <a:noFill/>
          </a:ln>
        </p:spPr>
        <p:txBody>
          <a:bodyPr wrap="square" rtlCol="0">
            <a:spAutoFit/>
          </a:bodyPr>
          <a:lstStyle/>
          <a:p>
            <a:r>
              <a:rPr lang="en-US" altLang="ja-JP" sz="6000" dirty="0" smtClean="0">
                <a:ln w="25400">
                  <a:solidFill>
                    <a:schemeClr val="bg1">
                      <a:alpha val="60000"/>
                    </a:schemeClr>
                  </a:solidFill>
                </a:ln>
                <a:solidFill>
                  <a:srgbClr val="FF6432"/>
                </a:solidFill>
                <a:latin typeface="Arial Black"/>
                <a:cs typeface="Arial Black"/>
              </a:rPr>
              <a:t>R</a:t>
            </a:r>
            <a:r>
              <a:rPr lang="en-US" altLang="ja-JP" sz="6000" dirty="0" smtClean="0">
                <a:ln w="25400">
                  <a:solidFill>
                    <a:schemeClr val="bg1">
                      <a:alpha val="60000"/>
                    </a:schemeClr>
                  </a:solidFill>
                </a:ln>
                <a:latin typeface="Arial Black"/>
                <a:cs typeface="Arial Black"/>
              </a:rPr>
              <a:t>un</a:t>
            </a: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latin typeface="Arial Black"/>
                <a:cs typeface="Arial Black"/>
              </a:rPr>
              <a:t>T</a:t>
            </a:r>
            <a:r>
              <a:rPr lang="en-US" altLang="ja-JP" sz="4800" dirty="0" smtClean="0">
                <a:latin typeface="Arial Black"/>
                <a:cs typeface="Arial Black"/>
              </a:rPr>
              <a:t>yping</a:t>
            </a:r>
            <a:br>
              <a:rPr lang="en-US" altLang="ja-JP" sz="4800" dirty="0" smtClean="0">
                <a:latin typeface="Arial Black"/>
                <a:cs typeface="Arial Black"/>
              </a:rPr>
            </a:br>
            <a:endParaRPr lang="en-US" altLang="ja-JP" sz="4800" dirty="0" smtClean="0">
              <a:latin typeface="Arial Black"/>
              <a:cs typeface="Arial Black"/>
            </a:endParaRPr>
          </a:p>
          <a:p>
            <a:pPr marL="857250" indent="-857250">
              <a:buFont typeface="Arial" panose="020B0604020202020204" pitchFamily="34" charset="0"/>
              <a:buChar char="•"/>
            </a:pPr>
            <a:r>
              <a:rPr lang="en-US" altLang="ja-JP" sz="4800" dirty="0" smtClean="0">
                <a:solidFill>
                  <a:srgbClr val="FF6432"/>
                </a:solidFill>
                <a:latin typeface="Arial Black"/>
                <a:cs typeface="Arial Black"/>
              </a:rPr>
              <a:t>E</a:t>
            </a:r>
            <a:r>
              <a:rPr lang="en-US" altLang="ja-JP" sz="4800" dirty="0" smtClean="0">
                <a:latin typeface="Arial Black"/>
                <a:cs typeface="Arial Black"/>
              </a:rPr>
              <a:t>nglish</a:t>
            </a:r>
            <a:br>
              <a:rPr lang="en-US" altLang="ja-JP" sz="4800" dirty="0" smtClean="0">
                <a:latin typeface="Arial Black"/>
                <a:cs typeface="Arial Black"/>
              </a:rPr>
            </a:br>
            <a:endParaRPr lang="en-US" altLang="ja-JP" sz="4800" dirty="0" smtClean="0">
              <a:latin typeface="Arial Black"/>
              <a:cs typeface="Arial Black"/>
            </a:endParaRPr>
          </a:p>
          <a:p>
            <a:pPr marL="857250" indent="-857250">
              <a:buFont typeface="Arial" panose="020B0604020202020204" pitchFamily="34" charset="0"/>
              <a:buChar char="•"/>
            </a:pPr>
            <a:r>
              <a:rPr lang="en-US" altLang="ja-JP" sz="4800" dirty="0" smtClean="0">
                <a:solidFill>
                  <a:srgbClr val="FF6432"/>
                </a:solidFill>
                <a:latin typeface="Arial Black"/>
                <a:cs typeface="Arial Black"/>
              </a:rPr>
              <a:t>R</a:t>
            </a:r>
            <a:r>
              <a:rPr lang="en-US" altLang="ja-JP" sz="4800" dirty="0" smtClean="0">
                <a:latin typeface="Arial Black"/>
                <a:cs typeface="Arial Black"/>
              </a:rPr>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P</a:t>
            </a:r>
            <a:r>
              <a:rPr lang="en-US" altLang="ja-JP" sz="6600" dirty="0" smtClean="0">
                <a:latin typeface="Arial Black"/>
                <a:cs typeface="Arial Black"/>
              </a:rPr>
              <a:t>roblems</a:t>
            </a:r>
            <a:endParaRPr lang="en-US" altLang="ja-JP" sz="6000" dirty="0">
              <a:latin typeface="Arial Black"/>
              <a:cs typeface="Arial Black"/>
            </a:endParaRPr>
          </a:p>
        </p:txBody>
      </p:sp>
      <p:sp>
        <p:nvSpPr>
          <p:cNvPr id="4" name="テキスト ボックス 3"/>
          <p:cNvSpPr txBox="1"/>
          <p:nvPr/>
        </p:nvSpPr>
        <p:spPr>
          <a:xfrm>
            <a:off x="1647000" y="2529000"/>
            <a:ext cx="7518629" cy="3662541"/>
          </a:xfrm>
          <a:prstGeom prst="rect">
            <a:avLst/>
          </a:prstGeom>
          <a:noFill/>
        </p:spPr>
        <p:txBody>
          <a:bodyPr wrap="square" rtlCol="0">
            <a:spAutoFit/>
          </a:bodyPr>
          <a:lstStyle/>
          <a:p>
            <a:r>
              <a:rPr lang="ja-JP" altLang="en-US" sz="4000" dirty="0" smtClean="0">
                <a:solidFill>
                  <a:srgbClr val="FF6432"/>
                </a:solidFill>
                <a:latin typeface="Arial Black"/>
                <a:cs typeface="Arial Black"/>
              </a:rPr>
              <a:t>➡</a:t>
            </a:r>
            <a:r>
              <a:rPr lang="en-US" altLang="ja-JP" sz="4000" dirty="0" smtClean="0">
                <a:solidFill>
                  <a:srgbClr val="FF6432"/>
                </a:solidFill>
                <a:latin typeface="Arial Black"/>
                <a:cs typeface="Arial Black"/>
              </a:rPr>
              <a:t>Blocks</a:t>
            </a:r>
          </a:p>
          <a:p>
            <a:endParaRPr lang="en-US" altLang="ja-JP" sz="4400" dirty="0" smtClean="0">
              <a:latin typeface="Arial Black"/>
              <a:cs typeface="Arial Black"/>
            </a:endParaRPr>
          </a:p>
          <a:p>
            <a:r>
              <a:rPr lang="ja-JP" altLang="en-US" sz="4000" dirty="0">
                <a:solidFill>
                  <a:srgbClr val="FF6432"/>
                </a:solidFill>
                <a:latin typeface="Arial Black"/>
                <a:cs typeface="Arial Black"/>
              </a:rPr>
              <a:t>➡ </a:t>
            </a:r>
            <a:r>
              <a:rPr lang="en-US" altLang="ja-JP" sz="4000" dirty="0" smtClean="0">
                <a:solidFill>
                  <a:srgbClr val="FF6432"/>
                </a:solidFill>
                <a:latin typeface="Arial Black"/>
                <a:cs typeface="Arial Black"/>
              </a:rPr>
              <a:t>Internationalization</a:t>
            </a:r>
          </a:p>
          <a:p>
            <a:endParaRPr lang="en-US" altLang="ja-JP" sz="4000" dirty="0" smtClean="0">
              <a:solidFill>
                <a:srgbClr val="FF6432"/>
              </a:solidFill>
              <a:latin typeface="Arial Black"/>
              <a:cs typeface="Arial Black"/>
            </a:endParaRPr>
          </a:p>
          <a:p>
            <a:endParaRPr lang="en-US" altLang="ja-JP" sz="2400" dirty="0" smtClean="0">
              <a:solidFill>
                <a:srgbClr val="FF6432"/>
              </a:solidFill>
              <a:latin typeface="Arial Black"/>
              <a:cs typeface="Arial Black"/>
            </a:endParaRPr>
          </a:p>
          <a:p>
            <a:r>
              <a:rPr lang="ja-JP" altLang="en-US" sz="4000" dirty="0">
                <a:solidFill>
                  <a:srgbClr val="FF6432"/>
                </a:solidFill>
                <a:latin typeface="Arial Black"/>
                <a:cs typeface="Arial Black"/>
              </a:rPr>
              <a:t>➡ </a:t>
            </a:r>
            <a:r>
              <a:rPr lang="en-US" altLang="ja-JP" sz="4000" dirty="0" smtClean="0">
                <a:solidFill>
                  <a:srgbClr val="FF6432"/>
                </a:solidFill>
                <a:latin typeface="Arial Black"/>
                <a:cs typeface="Arial Black"/>
              </a:rPr>
              <a:t>Combination of blocks</a:t>
            </a: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121125" y="-818678"/>
            <a:ext cx="9476249" cy="8550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2304000"/>
            <a:ext cx="7424737" cy="1015663"/>
          </a:xfrm>
          <a:prstGeom prst="rect">
            <a:avLst/>
          </a:prstGeom>
          <a:noFill/>
        </p:spPr>
        <p:txBody>
          <a:bodyPr wrap="square" spcCol="0" rtlCol="0">
            <a:spAutoFit/>
          </a:bodyPr>
          <a:lstStyle/>
          <a:p>
            <a:r>
              <a:rPr lang="ja-JP" altLang="en-US" sz="6000" dirty="0" smtClean="0">
                <a:solidFill>
                  <a:schemeClr val="accent2"/>
                </a:solidFill>
                <a:effectLst>
                  <a:outerShdw blurRad="50800" dist="127000" dir="5400000" algn="t" rotWithShape="0">
                    <a:prstClr val="black">
                      <a:alpha val="40000"/>
                    </a:prstClr>
                  </a:outerShdw>
                </a:effectLst>
                <a:latin typeface="ヒラギノ角ゴ StdN W8"/>
                <a:ea typeface="ヒラギノ角ゴ StdN W8"/>
                <a:cs typeface="ヒラギノ角ゴ StdN W8"/>
              </a:rPr>
              <a:t>島</a:t>
            </a:r>
            <a:r>
              <a:rPr lang="ja-JP" altLang="en-US" sz="6000" dirty="0" smtClean="0">
                <a:effectLst>
                  <a:outerShdw blurRad="50800" dist="127000" dir="5400000" algn="t" rotWithShape="0">
                    <a:prstClr val="black">
                      <a:alpha val="40000"/>
                    </a:prstClr>
                  </a:outerShdw>
                </a:effectLst>
                <a:latin typeface="ヒラギノ角ゴ StdN W8"/>
                <a:ea typeface="ヒラギノ角ゴ StdN W8"/>
                <a:cs typeface="ヒラギノ角ゴ StdN W8"/>
              </a:rPr>
              <a:t>根県松江市</a:t>
            </a:r>
            <a:endParaRPr lang="en-US" altLang="ja-JP" sz="6000" dirty="0" smtClean="0">
              <a:solidFill>
                <a:srgbClr val="FF6432"/>
              </a:solidFill>
              <a:effectLst>
                <a:outerShdw blurRad="50800" dist="127000" dir="5400000" algn="t" rotWithShape="0">
                  <a:prstClr val="black">
                    <a:alpha val="40000"/>
                  </a:prstClr>
                </a:outerShdw>
              </a:effectLst>
              <a:latin typeface="ヒラギノ角ゴ StdN W8"/>
              <a:ea typeface="ヒラギノ角ゴ StdN W8"/>
              <a:cs typeface="ヒラギノ角ゴ StdN W8"/>
            </a:endParaRP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000" dirty="0" smtClean="0">
                <a:latin typeface="Arial Black"/>
                <a:cs typeface="Arial Black"/>
              </a:rPr>
              <a:t>(</a:t>
            </a:r>
            <a:r>
              <a:rPr lang="en-US" altLang="ja-JP" sz="4000" dirty="0" err="1" smtClean="0">
                <a:latin typeface="Arial Black"/>
                <a:cs typeface="Arial Black"/>
              </a:rPr>
              <a:t>smɔ</a:t>
            </a:r>
            <a:r>
              <a:rPr lang="en-US" altLang="ja-JP" sz="4000" dirty="0" smtClean="0">
                <a:latin typeface="Arial Black"/>
                <a:cs typeface="Arial Black"/>
              </a:rPr>
              <a:t>́ː</a:t>
            </a:r>
            <a:r>
              <a:rPr lang="en-US" altLang="ja-JP" sz="4000" dirty="0" err="1" smtClean="0">
                <a:latin typeface="Arial Black"/>
                <a:cs typeface="Arial Black"/>
              </a:rPr>
              <a:t>rúːbi</a:t>
            </a:r>
            <a:r>
              <a:rPr lang="en-US" altLang="ja-JP" sz="4000" dirty="0" smtClean="0">
                <a:latin typeface="Arial Black"/>
                <a:cs typeface="Arial Black"/>
              </a:rPr>
              <a:t>)</a:t>
            </a:r>
            <a:endParaRPr lang="en-US" altLang="ja-JP" sz="4800" dirty="0" smtClean="0">
              <a:solidFill>
                <a:srgbClr val="FF6432"/>
              </a:solidFill>
              <a:latin typeface="Arial Black"/>
              <a:cs typeface="Arial Black"/>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8704" y="781513"/>
            <a:ext cx="3396919" cy="2729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D</a:t>
            </a:r>
            <a:r>
              <a:rPr lang="en-US" altLang="ja-JP" sz="7200" dirty="0" smtClean="0">
                <a:latin typeface="Arial Black"/>
                <a:cs typeface="Arial Black"/>
              </a:rPr>
              <a:t>emo</a:t>
            </a:r>
            <a:endParaRPr lang="en-US" altLang="ja-JP" sz="6000" dirty="0">
              <a:latin typeface="Arial Black"/>
              <a:cs typeface="Arial Black"/>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000" y="270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55" y="3339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585323"/>
          </a:xfrm>
          <a:prstGeom prst="rect">
            <a:avLst/>
          </a:prstGeom>
          <a:noFill/>
        </p:spPr>
        <p:txBody>
          <a:bodyPr wrap="square" rtlCol="0">
            <a:spAutoFit/>
          </a:bodyPr>
          <a:lstStyle/>
          <a:p>
            <a:pPr algn="ctr"/>
            <a:r>
              <a:rPr lang="en-US" altLang="ja-JP" sz="9600" dirty="0" smtClean="0">
                <a:solidFill>
                  <a:srgbClr val="FF6432"/>
                </a:solidFill>
                <a:latin typeface="Arial Black"/>
                <a:cs typeface="Arial Black"/>
              </a:rPr>
              <a:t>S</a:t>
            </a:r>
            <a:r>
              <a:rPr lang="en-US" altLang="ja-JP" sz="9600" dirty="0" smtClean="0">
                <a:latin typeface="Arial Black"/>
                <a:cs typeface="Arial Black"/>
              </a:rPr>
              <a:t>malruby</a:t>
            </a:r>
          </a:p>
          <a:p>
            <a:pPr algn="ctr"/>
            <a:r>
              <a:rPr lang="en-US" altLang="ja-JP" sz="6000" dirty="0">
                <a:latin typeface="Arial Black"/>
                <a:cs typeface="Arial Black"/>
              </a:rPr>
              <a:t>(</a:t>
            </a:r>
            <a:r>
              <a:rPr lang="en-US" altLang="ja-JP" sz="6000" dirty="0" err="1">
                <a:latin typeface="Arial Black"/>
                <a:cs typeface="Arial Black"/>
              </a:rPr>
              <a:t>smɔ</a:t>
            </a:r>
            <a:r>
              <a:rPr lang="en-US" altLang="ja-JP" sz="6000" dirty="0">
                <a:latin typeface="Arial Black"/>
                <a:cs typeface="Arial Black"/>
              </a:rPr>
              <a:t>́ː</a:t>
            </a:r>
            <a:r>
              <a:rPr lang="en-US" altLang="ja-JP" sz="6000" dirty="0" err="1">
                <a:latin typeface="Arial Black"/>
                <a:cs typeface="Arial Black"/>
              </a:rPr>
              <a:t>rúːbi</a:t>
            </a:r>
            <a:r>
              <a:rPr lang="en-US" altLang="ja-JP" sz="6000" dirty="0" smtClean="0">
                <a:latin typeface="Arial Black"/>
                <a:cs typeface="Arial Black"/>
              </a:rPr>
              <a:t>)</a:t>
            </a:r>
            <a:endParaRPr lang="en-US" altLang="ja-JP" sz="6000" dirty="0">
              <a:solidFill>
                <a:srgbClr val="FF6432"/>
              </a:solidFill>
              <a:latin typeface="Arial Black"/>
              <a:cs typeface="Arial Black"/>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5252" y="459000"/>
            <a:ext cx="7424737" cy="4893647"/>
          </a:xfrm>
          <a:prstGeom prst="rect">
            <a:avLst/>
          </a:prstGeom>
          <a:noFill/>
        </p:spPr>
        <p:txBody>
          <a:bodyPr wrap="square" rtlCol="0">
            <a:spAutoFit/>
          </a:bodyPr>
          <a:lstStyle/>
          <a:p>
            <a:r>
              <a:rPr lang="en-US" altLang="ja-JP" sz="6000" dirty="0" smtClean="0">
                <a:solidFill>
                  <a:srgbClr val="FF6432"/>
                </a:solidFill>
                <a:latin typeface="Arial Black"/>
                <a:cs typeface="Arial Black"/>
              </a:rPr>
              <a:t>S</a:t>
            </a:r>
            <a:r>
              <a:rPr lang="en-US" altLang="ja-JP" sz="4800" dirty="0" smtClean="0">
                <a:latin typeface="Arial Black"/>
                <a:cs typeface="Arial Black"/>
              </a:rPr>
              <a:t>cratch Features</a:t>
            </a:r>
            <a:br>
              <a:rPr lang="en-US" altLang="ja-JP" sz="4800" dirty="0" smtClean="0">
                <a:latin typeface="Arial Black"/>
                <a:cs typeface="Arial Black"/>
              </a:rPr>
            </a:br>
            <a:endParaRPr lang="en-US" altLang="ja-JP" sz="4800" dirty="0" smtClean="0">
              <a:latin typeface="Arial Black"/>
              <a:cs typeface="Arial Black"/>
            </a:endParaRPr>
          </a:p>
          <a:p>
            <a:endParaRPr lang="en-US" altLang="ja-JP" sz="2800" dirty="0" smtClean="0">
              <a:latin typeface="Arial Black"/>
              <a:cs typeface="Arial Black"/>
            </a:endParaRPr>
          </a:p>
          <a:p>
            <a:pPr marL="571500" indent="-571500">
              <a:buFont typeface="Arial" panose="020B0604020202020204" pitchFamily="34" charset="0"/>
              <a:buChar char="•"/>
            </a:pPr>
            <a:r>
              <a:rPr lang="en-US" altLang="ja-JP" sz="4400" dirty="0" smtClean="0">
                <a:solidFill>
                  <a:srgbClr val="FF6432"/>
                </a:solidFill>
                <a:latin typeface="Arial Black"/>
                <a:cs typeface="Arial Black"/>
              </a:rPr>
              <a:t>I</a:t>
            </a:r>
            <a:r>
              <a:rPr lang="en-US" altLang="ja-JP" sz="4400" dirty="0" smtClean="0">
                <a:latin typeface="Arial Black"/>
                <a:cs typeface="Arial Black"/>
              </a:rPr>
              <a:t>nstruction Blocks</a:t>
            </a:r>
          </a:p>
          <a:p>
            <a:pPr marL="571500" indent="-571500">
              <a:buFont typeface="Arial" panose="020B0604020202020204" pitchFamily="34" charset="0"/>
              <a:buChar char="•"/>
            </a:pPr>
            <a:r>
              <a:rPr lang="en-US" altLang="ja-JP" sz="4400" dirty="0" smtClean="0">
                <a:solidFill>
                  <a:srgbClr val="FF6432"/>
                </a:solidFill>
                <a:latin typeface="Arial Black"/>
                <a:cs typeface="Arial Black"/>
              </a:rPr>
              <a:t>C</a:t>
            </a:r>
            <a:r>
              <a:rPr lang="en-US" altLang="ja-JP" sz="4400" dirty="0" smtClean="0">
                <a:latin typeface="Arial Black"/>
                <a:cs typeface="Arial Black"/>
              </a:rPr>
              <a:t>haracters and</a:t>
            </a:r>
            <a:br>
              <a:rPr lang="en-US" altLang="ja-JP" sz="4400" dirty="0" smtClean="0">
                <a:latin typeface="Arial Black"/>
                <a:cs typeface="Arial Black"/>
              </a:rPr>
            </a:br>
            <a:r>
              <a:rPr lang="en-US" altLang="ja-JP" sz="4400" dirty="0" smtClean="0">
                <a:latin typeface="Arial Black"/>
                <a:cs typeface="Arial Black"/>
              </a:rPr>
              <a:t>Stages</a:t>
            </a:r>
          </a:p>
          <a:p>
            <a:pPr marL="571500" indent="-571500">
              <a:buFont typeface="Arial" panose="020B0604020202020204" pitchFamily="34" charset="0"/>
              <a:buChar char="•"/>
            </a:pPr>
            <a:r>
              <a:rPr lang="en-US" altLang="ja-JP" sz="4400" dirty="0" smtClean="0">
                <a:solidFill>
                  <a:srgbClr val="FF6432"/>
                </a:solidFill>
                <a:latin typeface="Arial Black"/>
                <a:cs typeface="Arial Black"/>
              </a:rPr>
              <a:t>E</a:t>
            </a:r>
            <a:r>
              <a:rPr lang="en-US" altLang="ja-JP" sz="4400" dirty="0" smtClean="0">
                <a:latin typeface="Arial Black"/>
                <a:cs typeface="Arial Black"/>
              </a:rPr>
              <a:t>asy to Run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45545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26596" r="37030" b="8129"/>
          <a:stretch/>
        </p:blipFill>
        <p:spPr>
          <a:xfrm>
            <a:off x="4678834" y="2085981"/>
            <a:ext cx="3583166" cy="3144175"/>
          </a:xfrm>
          <a:prstGeom prst="rect">
            <a:avLst/>
          </a:prstGeom>
          <a:solidFill>
            <a:srgbClr val="FFFFFF">
              <a:shade val="85000"/>
            </a:srgbClr>
          </a:solidFill>
          <a:ln w="190500" cap="sq">
            <a:solidFill>
              <a:srgbClr val="FFFFFF"/>
            </a:solidFill>
            <a:miter lim="800000"/>
          </a:ln>
          <a:effectLst/>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54326" t="15017" r="3142" b="26679"/>
          <a:stretch/>
        </p:blipFill>
        <p:spPr>
          <a:xfrm>
            <a:off x="747713" y="2061784"/>
            <a:ext cx="2908106" cy="320384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8" name="テキスト ボックス 7"/>
          <p:cNvSpPr txBox="1"/>
          <p:nvPr/>
        </p:nvSpPr>
        <p:spPr>
          <a:xfrm>
            <a:off x="567450" y="4915788"/>
            <a:ext cx="7605000" cy="1323439"/>
          </a:xfrm>
          <a:prstGeom prst="rect">
            <a:avLst/>
          </a:prstGeom>
          <a:noFill/>
        </p:spPr>
        <p:txBody>
          <a:bodyPr wrap="square" rtlCol="0">
            <a:spAutoFit/>
          </a:bodyPr>
          <a:lstStyle/>
          <a:p>
            <a:pPr algn="r"/>
            <a:r>
              <a:rPr lang="en-US" altLang="ja-JP" sz="8000" dirty="0" smtClean="0">
                <a:latin typeface="Arial Black"/>
                <a:cs typeface="Arial Black"/>
              </a:rPr>
              <a:t>Rub</a:t>
            </a:r>
            <a:r>
              <a:rPr lang="en-US" altLang="ja-JP" sz="8000" dirty="0" smtClean="0">
                <a:solidFill>
                  <a:srgbClr val="FF6633"/>
                </a:solidFill>
                <a:latin typeface="Arial Black"/>
                <a:cs typeface="Arial Black"/>
              </a:rPr>
              <a:t>y</a:t>
            </a:r>
          </a:p>
        </p:txBody>
      </p:sp>
      <p:sp>
        <p:nvSpPr>
          <p:cNvPr id="9" name="右矢印 8"/>
          <p:cNvSpPr/>
          <p:nvPr/>
        </p:nvSpPr>
        <p:spPr>
          <a:xfrm>
            <a:off x="3861350" y="3300903"/>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459000"/>
            <a:ext cx="7605000" cy="1107996"/>
          </a:xfrm>
          <a:prstGeom prst="rect">
            <a:avLst/>
          </a:prstGeom>
          <a:noFill/>
        </p:spPr>
        <p:txBody>
          <a:bodyPr wrap="square" rtlCol="0">
            <a:spAutoFit/>
          </a:bodyPr>
          <a:lstStyle/>
          <a:p>
            <a:r>
              <a:rPr lang="en-US" altLang="ja-JP" sz="6600" dirty="0" smtClean="0">
                <a:solidFill>
                  <a:srgbClr val="FF6633"/>
                </a:solidFill>
                <a:latin typeface="Arial Black"/>
                <a:cs typeface="Arial Black"/>
              </a:rPr>
              <a:t>I</a:t>
            </a:r>
            <a:r>
              <a:rPr lang="en-US" altLang="ja-JP" sz="5400" dirty="0" smtClean="0">
                <a:latin typeface="Arial Black"/>
                <a:cs typeface="Arial Black"/>
              </a:rPr>
              <a:t>nstruction Block</a:t>
            </a:r>
            <a:endParaRPr lang="en-US" altLang="ja-JP" sz="5400" dirty="0" smtClean="0">
              <a:solidFill>
                <a:srgbClr val="FF6633"/>
              </a:solidFill>
              <a:latin typeface="Arial Black"/>
              <a:cs typeface="Arial Black"/>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89207">
            <a:off x="2916761" y="5383619"/>
            <a:ext cx="2693432" cy="776757"/>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テキスト ボックス 6"/>
          <p:cNvSpPr txBox="1"/>
          <p:nvPr/>
        </p:nvSpPr>
        <p:spPr>
          <a:xfrm>
            <a:off x="567450" y="4413991"/>
            <a:ext cx="7605000" cy="1015663"/>
          </a:xfrm>
          <a:prstGeom prst="rect">
            <a:avLst/>
          </a:prstGeom>
          <a:noFill/>
        </p:spPr>
        <p:txBody>
          <a:bodyPr wrap="square" rtlCol="0">
            <a:spAutoFit/>
          </a:bodyPr>
          <a:lstStyle/>
          <a:p>
            <a:pPr algn="r"/>
            <a:r>
              <a:rPr lang="en-US" altLang="ja-JP" sz="6000" dirty="0" smtClean="0">
                <a:latin typeface="Arial Black"/>
                <a:cs typeface="Arial Black"/>
              </a:rPr>
              <a:t>Instruction Bloc</a:t>
            </a:r>
            <a:r>
              <a:rPr lang="en-US" altLang="ja-JP" sz="6000" dirty="0" smtClean="0">
                <a:solidFill>
                  <a:srgbClr val="FF6633"/>
                </a:solidFill>
                <a:latin typeface="Arial Black"/>
                <a:cs typeface="Arial Black"/>
              </a:rPr>
              <a:t>k</a:t>
            </a:r>
          </a:p>
        </p:txBody>
      </p:sp>
      <p:sp>
        <p:nvSpPr>
          <p:cNvPr id="8" name="テキスト ボックス 7"/>
          <p:cNvSpPr txBox="1"/>
          <p:nvPr/>
        </p:nvSpPr>
        <p:spPr>
          <a:xfrm>
            <a:off x="657000" y="504000"/>
            <a:ext cx="7605000"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a:t>
            </a:r>
            <a:endParaRPr lang="en-US" altLang="ja-JP" sz="7200" dirty="0" smtClean="0">
              <a:solidFill>
                <a:srgbClr val="FF6633"/>
              </a:solidFill>
              <a:latin typeface="Arial Black"/>
              <a:cs typeface="Arial Black"/>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1754327"/>
          </a:xfrm>
          <a:prstGeom prst="rect">
            <a:avLst/>
          </a:prstGeom>
          <a:noFill/>
        </p:spPr>
        <p:txBody>
          <a:bodyPr wrap="square" rtlCol="0">
            <a:spAutoFit/>
          </a:bodyPr>
          <a:lstStyle/>
          <a:p>
            <a:pPr algn="ct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K</a:t>
            </a:r>
            <a:r>
              <a:rPr lang="en-US" altLang="ja-JP" sz="5400" dirty="0" smtClean="0">
                <a:solidFill>
                  <a:schemeClr val="bg1"/>
                </a:solidFill>
                <a:effectLst>
                  <a:outerShdw blurRad="50800" dist="101600" dir="5400000" algn="t" rotWithShape="0">
                    <a:prstClr val="black">
                      <a:alpha val="40000"/>
                    </a:prstClr>
                  </a:outerShdw>
                </a:effectLst>
                <a:latin typeface="Arial Black"/>
                <a:cs typeface="Arial Black"/>
              </a:rPr>
              <a:t>IDS WANTED TO CODE </a:t>
            </a:r>
            <a:r>
              <a:rPr lang="en-US" altLang="ja-JP" sz="5400" dirty="0" smtClean="0">
                <a:solidFill>
                  <a:srgbClr val="FF6432"/>
                </a:solidFill>
                <a:effectLst>
                  <a:outerShdw blurRad="50800" dist="101600" dir="5400000" algn="t" rotWithShape="0">
                    <a:prstClr val="black">
                      <a:alpha val="40000"/>
                    </a:prstClr>
                  </a:outerShdw>
                </a:effectLst>
                <a:latin typeface="Arial Black"/>
                <a:cs typeface="Arial Black"/>
              </a:rPr>
              <a:t>DIRECTLY!</a:t>
            </a:r>
            <a:endParaRPr lang="en-US" altLang="ja-JP" sz="5400" dirty="0">
              <a:solidFill>
                <a:srgbClr val="FF6432"/>
              </a:solidFill>
              <a:effectLst>
                <a:outerShdw blurRad="50800" dist="101600" dir="5400000" algn="t" rotWithShape="0">
                  <a:prstClr val="black">
                    <a:alpha val="40000"/>
                  </a:prstClr>
                </a:outerShdw>
              </a:effectLst>
              <a:latin typeface="Arial Black"/>
              <a:cs typeface="Arial Black"/>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en-US" altLang="ja-JP" sz="19900" dirty="0" smtClean="0">
                <a:solidFill>
                  <a:srgbClr val="FF6432"/>
                </a:solidFill>
                <a:latin typeface="Arial Black"/>
                <a:cs typeface="Arial Black"/>
              </a:rPr>
              <a:t>N</a:t>
            </a:r>
            <a:r>
              <a:rPr lang="en-US" altLang="ja-JP" sz="19900" dirty="0" smtClean="0">
                <a:solidFill>
                  <a:schemeClr val="bg1"/>
                </a:solidFill>
                <a:latin typeface="Arial Black"/>
                <a:cs typeface="Arial Black"/>
              </a:rPr>
              <a:t>ow</a:t>
            </a:r>
            <a:endParaRPr lang="en-US" altLang="ja-JP" sz="7200" b="1" dirty="0" smtClean="0">
              <a:solidFill>
                <a:schemeClr val="bg1"/>
              </a:solidFill>
              <a:latin typeface="Arial Black"/>
              <a:cs typeface="Arial Black"/>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416320"/>
          </a:xfrm>
          <a:prstGeom prst="rect">
            <a:avLst/>
          </a:prstGeom>
          <a:noFill/>
        </p:spPr>
        <p:txBody>
          <a:bodyPr wrap="square" rtlCol="0">
            <a:spAutoFit/>
          </a:bodyPr>
          <a:lstStyle/>
          <a:p>
            <a:r>
              <a:rPr kumimoji="1" lang="en-US" altLang="ja-JP" sz="7200" dirty="0" smtClean="0">
                <a:solidFill>
                  <a:srgbClr val="FF6633"/>
                </a:solidFill>
                <a:latin typeface="Arial Black"/>
                <a:cs typeface="Arial Black"/>
              </a:rPr>
              <a:t>T</a:t>
            </a:r>
            <a:r>
              <a:rPr lang="en-US" altLang="ja-JP" sz="7200" dirty="0" smtClean="0">
                <a:latin typeface="Arial Black"/>
                <a:cs typeface="Arial Black"/>
              </a:rPr>
              <a:t>he Ruby</a:t>
            </a:r>
          </a:p>
          <a:p>
            <a:r>
              <a:rPr lang="en-US" altLang="ja-JP" sz="7200" dirty="0" smtClean="0">
                <a:latin typeface="Arial Black"/>
                <a:cs typeface="Arial Black"/>
              </a:rPr>
              <a:t>Programming Shounenda</a:t>
            </a:r>
            <a:r>
              <a:rPr lang="en-US" altLang="ja-JP" sz="7200" dirty="0" smtClean="0">
                <a:solidFill>
                  <a:srgbClr val="FF6432"/>
                </a:solidFill>
                <a:latin typeface="Arial Black"/>
                <a:cs typeface="Arial Black"/>
              </a:rPr>
              <a:t>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2709000"/>
            <a:ext cx="7191479" cy="1169787"/>
          </a:xfrm>
          <a:ln>
            <a:noFill/>
          </a:ln>
        </p:spPr>
        <p:txBody>
          <a:bodyPr anchor="t">
            <a:noAutofit/>
          </a:bodyPr>
          <a:lstStyle/>
          <a:p>
            <a:r>
              <a:rPr kumimoji="1" lang="ja-JP" altLang="en-US" sz="8000" dirty="0" smtClean="0">
                <a:solidFill>
                  <a:srgbClr val="FF6432"/>
                </a:solidFill>
                <a:latin typeface="Arial Black"/>
                <a:cs typeface="Arial Black"/>
              </a:rPr>
              <a:t>６</a:t>
            </a:r>
            <a:r>
              <a:rPr lang="ja-JP" altLang="en-US" sz="8000" dirty="0" smtClean="0">
                <a:solidFill>
                  <a:schemeClr val="bg1"/>
                </a:solidFill>
                <a:latin typeface="ヒラギノ角ゴ StdN W8"/>
                <a:ea typeface="ヒラギノ角ゴ StdN W8"/>
                <a:cs typeface="ヒラギノ角ゴ StdN W8"/>
              </a:rPr>
              <a:t>年前</a:t>
            </a:r>
            <a:endParaRPr kumimoji="1" lang="ja-JP" altLang="en-US" sz="8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Arial Black"/>
              <a:cs typeface="Arial Black"/>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latin typeface="Arial Black"/>
                <a:cs typeface="Arial Black"/>
              </a:rPr>
              <a:t>“</a:t>
            </a:r>
            <a:r>
              <a:rPr kumimoji="1" lang="en-US" altLang="ja-JP" sz="4800" dirty="0" smtClean="0">
                <a:solidFill>
                  <a:srgbClr val="FF6633"/>
                </a:solidFill>
                <a:latin typeface="Arial Black"/>
                <a:cs typeface="Arial Black"/>
              </a:rPr>
              <a:t>P</a:t>
            </a:r>
            <a:r>
              <a:rPr lang="en-US" altLang="ja-JP" sz="4800" dirty="0" smtClean="0">
                <a:latin typeface="Arial Black"/>
                <a:cs typeface="Arial Black"/>
              </a:rPr>
              <a:t>romoting </a:t>
            </a:r>
            <a:r>
              <a:rPr lang="en-US" altLang="ja-JP" sz="4800" dirty="0">
                <a:latin typeface="Arial Black"/>
                <a:cs typeface="Arial Black"/>
              </a:rPr>
              <a:t>the joy of programming to many kids. </a:t>
            </a:r>
            <a:r>
              <a:rPr lang="en-US" altLang="ja-JP" sz="4800" dirty="0" smtClean="0">
                <a:solidFill>
                  <a:srgbClr val="FF6432"/>
                </a:solidFill>
                <a:latin typeface="Arial Black"/>
                <a:cs typeface="Arial Black"/>
              </a:rPr>
              <a:t>“</a:t>
            </a:r>
            <a:endParaRPr lang="en-US" altLang="ja-JP" sz="5400" dirty="0">
              <a:solidFill>
                <a:srgbClr val="FF6432"/>
              </a:solidFill>
              <a:latin typeface="Arial Black"/>
              <a:cs typeface="Arial Black"/>
            </a:endParaRPr>
          </a:p>
          <a:p>
            <a:pPr marL="350838" indent="-350838"/>
            <a:r>
              <a:rPr lang="en-US" altLang="ja-JP" sz="4800" dirty="0" smtClean="0">
                <a:solidFill>
                  <a:srgbClr val="FF6633"/>
                </a:solidFill>
                <a:latin typeface="Arial Black"/>
                <a:cs typeface="Arial Black"/>
              </a:rPr>
              <a:t>“B</a:t>
            </a:r>
            <a:r>
              <a:rPr lang="en-US" altLang="ja-JP" sz="4800" dirty="0" smtClean="0">
                <a:latin typeface="Arial Black"/>
                <a:cs typeface="Arial Black"/>
              </a:rPr>
              <a:t>uilding </a:t>
            </a:r>
            <a:r>
              <a:rPr lang="en-US" altLang="ja-JP" sz="4800" dirty="0">
                <a:latin typeface="Arial Black"/>
                <a:cs typeface="Arial Black"/>
              </a:rPr>
              <a:t>internet safety awareness for kids through </a:t>
            </a:r>
            <a:r>
              <a:rPr lang="en-US" altLang="ja-JP" sz="4800" dirty="0" smtClean="0">
                <a:latin typeface="Arial Black"/>
                <a:cs typeface="Arial Black"/>
              </a:rPr>
              <a:t>programming!</a:t>
            </a:r>
            <a:r>
              <a:rPr lang="en-US" altLang="ja-JP" sz="4800" dirty="0" smtClean="0">
                <a:solidFill>
                  <a:srgbClr val="FF6432"/>
                </a:solidFill>
                <a:latin typeface="Arial Black"/>
                <a:cs typeface="Arial Black"/>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latin typeface="Arial Black"/>
                <a:cs typeface="Arial Black"/>
              </a:rPr>
              <a:t>R</a:t>
            </a:r>
            <a:r>
              <a:rPr lang="en-US" altLang="ja-JP" sz="5400" dirty="0" smtClean="0">
                <a:latin typeface="Arial Black"/>
                <a:cs typeface="Arial Black"/>
              </a:rPr>
              <a:t>uby programming events for kids</a:t>
            </a:r>
          </a:p>
          <a:p>
            <a:r>
              <a:rPr lang="en-US" altLang="ja-JP" sz="5400" dirty="0" smtClean="0">
                <a:latin typeface="Arial Black"/>
                <a:cs typeface="Arial Black"/>
              </a:rPr>
              <a:t>and parents</a:t>
            </a:r>
          </a:p>
          <a:p>
            <a:endParaRPr lang="en-US" altLang="ja-JP" sz="5400" dirty="0" smtClean="0">
              <a:latin typeface="Arial Black"/>
              <a:cs typeface="Arial Black"/>
            </a:endParaRPr>
          </a:p>
          <a:p>
            <a:pPr algn="r"/>
            <a:r>
              <a:rPr lang="en-US" altLang="ja-JP" sz="5400" dirty="0" smtClean="0">
                <a:latin typeface="Arial Black"/>
                <a:cs typeface="Arial Black"/>
              </a:rPr>
              <a:t>Introducing Ruby,</a:t>
            </a:r>
          </a:p>
          <a:p>
            <a:pPr algn="r"/>
            <a:r>
              <a:rPr lang="en-US" altLang="ja-JP" sz="5400" dirty="0">
                <a:latin typeface="Arial Black"/>
                <a:cs typeface="Arial Black"/>
              </a:rPr>
              <a:t>o</a:t>
            </a:r>
            <a:r>
              <a:rPr lang="en-US" altLang="ja-JP" sz="5400" dirty="0" smtClean="0">
                <a:latin typeface="Arial Black"/>
                <a:cs typeface="Arial Black"/>
              </a:rPr>
              <a:t>nce a mont</a:t>
            </a:r>
            <a:r>
              <a:rPr lang="en-US" altLang="ja-JP" sz="5400" dirty="0" smtClean="0">
                <a:solidFill>
                  <a:srgbClr val="FF6633"/>
                </a:solidFill>
                <a:latin typeface="Arial Black"/>
                <a:cs typeface="Arial Black"/>
              </a:rPr>
              <a:t>h</a:t>
            </a:r>
            <a:endParaRPr lang="en-US" altLang="ja-JP" sz="3200" b="1" dirty="0" smtClean="0">
              <a:solidFill>
                <a:srgbClr val="FF6633"/>
              </a:solidFill>
              <a:latin typeface="Arial Black"/>
              <a:cs typeface="Arial Black"/>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23316856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8820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504175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12553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14281284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554635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704498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232202"/>
          </a:xfrm>
          <a:prstGeom prst="rect">
            <a:avLst/>
          </a:prstGeom>
          <a:noFill/>
        </p:spPr>
        <p:txBody>
          <a:bodyPr wrap="square" rtlCol="0">
            <a:spAutoFit/>
          </a:bodyPr>
          <a:lstStyle/>
          <a:p>
            <a:r>
              <a:rPr lang="en-US" altLang="ja-JP" sz="5400" dirty="0" smtClean="0">
                <a:solidFill>
                  <a:srgbClr val="FF6633"/>
                </a:solidFill>
                <a:latin typeface="Arial Black"/>
                <a:cs typeface="Arial Black"/>
              </a:rPr>
              <a:t>C</a:t>
            </a:r>
            <a:r>
              <a:rPr lang="en-US" altLang="ja-JP" sz="5400" dirty="0" smtClean="0">
                <a:latin typeface="Arial Black"/>
                <a:cs typeface="Arial Black"/>
              </a:rPr>
              <a:t>oderDojo Matsue</a:t>
            </a:r>
          </a:p>
          <a:p>
            <a:r>
              <a:rPr lang="en-US" altLang="ja-JP" sz="2800" dirty="0" smtClean="0">
                <a:solidFill>
                  <a:schemeClr val="tx1">
                    <a:lumMod val="50000"/>
                    <a:lumOff val="50000"/>
                  </a:schemeClr>
                </a:solidFill>
                <a:latin typeface="Arial Black"/>
                <a:cs typeface="Arial Black"/>
              </a:rPr>
              <a:t>https://</a:t>
            </a:r>
            <a:r>
              <a:rPr lang="en-US" altLang="ja-JP" sz="2800" dirty="0" err="1" smtClean="0">
                <a:solidFill>
                  <a:schemeClr val="tx1">
                    <a:lumMod val="50000"/>
                    <a:lumOff val="50000"/>
                  </a:schemeClr>
                </a:solidFill>
                <a:latin typeface="Arial Black"/>
                <a:cs typeface="Arial Black"/>
              </a:rPr>
              <a:t>coderdojo.com</a:t>
            </a:r>
            <a:endParaRPr lang="en-US" altLang="ja-JP" sz="3200" dirty="0">
              <a:solidFill>
                <a:schemeClr val="tx1">
                  <a:lumMod val="50000"/>
                  <a:lumOff val="50000"/>
                </a:schemeClr>
              </a:solidFill>
              <a:latin typeface="Arial Black"/>
              <a:cs typeface="Arial Black"/>
            </a:endParaRPr>
          </a:p>
          <a:p>
            <a:endParaRPr lang="en-US" altLang="ja-JP" sz="4800" dirty="0" smtClean="0">
              <a:latin typeface="Arial Black"/>
              <a:cs typeface="Arial Black"/>
            </a:endParaRPr>
          </a:p>
          <a:p>
            <a:pPr algn="r"/>
            <a:r>
              <a:rPr lang="en-US" altLang="ja-JP" sz="4800" dirty="0" smtClean="0">
                <a:ln w="34925">
                  <a:noFill/>
                </a:ln>
                <a:latin typeface="Arial Black"/>
                <a:cs typeface="Arial Black"/>
              </a:rPr>
              <a:t>Free </a:t>
            </a:r>
            <a:r>
              <a:rPr lang="en-US" altLang="ja-JP" sz="4800" dirty="0" smtClean="0">
                <a:ln w="34925">
                  <a:noFill/>
                </a:ln>
                <a:solidFill>
                  <a:srgbClr val="FF6432"/>
                </a:solidFill>
                <a:latin typeface="Arial Black"/>
                <a:cs typeface="Arial Black"/>
              </a:rPr>
              <a:t>Ruby</a:t>
            </a:r>
            <a:r>
              <a:rPr lang="en-US" altLang="ja-JP" sz="4800" dirty="0" smtClean="0">
                <a:ln w="34925">
                  <a:noFill/>
                </a:ln>
                <a:latin typeface="Arial Black"/>
                <a:cs typeface="Arial Black"/>
              </a:rPr>
              <a:t> computer </a:t>
            </a:r>
            <a:r>
              <a:rPr lang="en-US" altLang="ja-JP" sz="4800" dirty="0">
                <a:ln w="34925">
                  <a:noFill/>
                </a:ln>
                <a:latin typeface="Arial Black"/>
                <a:cs typeface="Arial Black"/>
              </a:rPr>
              <a:t>programming </a:t>
            </a:r>
            <a:r>
              <a:rPr lang="en-US" altLang="ja-JP" sz="4800" dirty="0" smtClean="0">
                <a:ln w="34925">
                  <a:noFill/>
                </a:ln>
                <a:latin typeface="Arial Black"/>
                <a:cs typeface="Arial Black"/>
              </a:rPr>
              <a:t>club </a:t>
            </a:r>
            <a:r>
              <a:rPr lang="en-US" altLang="ja-JP" sz="4800" dirty="0">
                <a:ln w="34925">
                  <a:noFill/>
                </a:ln>
                <a:latin typeface="Arial Black"/>
                <a:cs typeface="Arial Black"/>
              </a:rPr>
              <a:t>for </a:t>
            </a:r>
            <a:r>
              <a:rPr lang="en-US" altLang="ja-JP" sz="4800" dirty="0" smtClean="0">
                <a:ln w="34925">
                  <a:noFill/>
                </a:ln>
                <a:latin typeface="Arial Black"/>
                <a:cs typeface="Arial Black"/>
              </a:rPr>
              <a:t>Kids,</a:t>
            </a:r>
            <a:endParaRPr lang="en-US" altLang="ja-JP" sz="5400" dirty="0" smtClean="0">
              <a:ln w="34925">
                <a:noFill/>
              </a:ln>
              <a:latin typeface="Arial Black"/>
              <a:cs typeface="Arial Black"/>
            </a:endParaRPr>
          </a:p>
          <a:p>
            <a:pPr algn="r"/>
            <a:r>
              <a:rPr lang="en-US" altLang="ja-JP" sz="4800" dirty="0">
                <a:ln w="34925">
                  <a:noFill/>
                </a:ln>
                <a:latin typeface="Arial Black"/>
                <a:cs typeface="Arial Black"/>
              </a:rPr>
              <a:t>o</a:t>
            </a:r>
            <a:r>
              <a:rPr lang="en-US" altLang="ja-JP" sz="4800" dirty="0" smtClean="0">
                <a:ln w="34925">
                  <a:noFill/>
                </a:ln>
                <a:latin typeface="Arial Black"/>
                <a:cs typeface="Arial Black"/>
              </a:rPr>
              <a:t>nce a mont</a:t>
            </a:r>
            <a:r>
              <a:rPr lang="en-US" altLang="ja-JP" sz="4800" dirty="0" smtClean="0">
                <a:ln w="34925">
                  <a:noFill/>
                </a:ln>
                <a:solidFill>
                  <a:srgbClr val="FF6633"/>
                </a:solidFill>
                <a:latin typeface="Arial Black"/>
                <a:cs typeface="Arial Black"/>
              </a:rPr>
              <a:t>h</a:t>
            </a:r>
            <a:endParaRPr lang="en-US" altLang="ja-JP" sz="2800" b="1" dirty="0" smtClean="0">
              <a:ln w="34925">
                <a:noFill/>
              </a:ln>
              <a:solidFill>
                <a:srgbClr val="FF6633"/>
              </a:solidFill>
              <a:latin typeface="Arial Black"/>
              <a:cs typeface="Arial Black"/>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ja-JP" altLang="en-US" dirty="0" smtClean="0">
                <a:solidFill>
                  <a:srgbClr val="FF6432"/>
                </a:solidFill>
                <a:latin typeface="ヒラギノ角ゴ StdN W8"/>
                <a:ea typeface="ヒラギノ角ゴ StdN W8"/>
                <a:cs typeface="ヒラギノ角ゴ StdN W8"/>
              </a:rPr>
              <a:t>中</a:t>
            </a:r>
            <a:r>
              <a:rPr kumimoji="1" lang="ja-JP" altLang="en-US" dirty="0" smtClean="0">
                <a:latin typeface="ヒラギノ角ゴ StdN W8"/>
                <a:ea typeface="ヒラギノ角ゴ StdN W8"/>
                <a:cs typeface="ヒラギノ角ゴ StdN W8"/>
              </a:rPr>
              <a:t>学生に</a:t>
            </a:r>
            <a:r>
              <a:rPr kumimoji="1" lang="en-US" altLang="ja-JP" dirty="0" smtClean="0">
                <a:latin typeface="ヒラギノ角ゴ StdN W8"/>
                <a:ea typeface="ヒラギノ角ゴ StdN W8"/>
                <a:cs typeface="ヒラギノ角ゴ StdN W8"/>
              </a:rPr>
              <a:t/>
            </a:r>
            <a:br>
              <a:rPr kumimoji="1" lang="en-US" altLang="ja-JP" dirty="0" smtClean="0">
                <a:latin typeface="ヒラギノ角ゴ StdN W8"/>
                <a:ea typeface="ヒラギノ角ゴ StdN W8"/>
                <a:cs typeface="ヒラギノ角ゴ StdN W8"/>
              </a:rPr>
            </a:br>
            <a:r>
              <a:rPr kumimoji="1" lang="en-US" altLang="ja-JP" dirty="0" smtClean="0">
                <a:latin typeface="ヒラギノ角ゴ StdN W8"/>
                <a:ea typeface="ヒラギノ角ゴ StdN W8"/>
                <a:cs typeface="ヒラギノ角ゴ StdN W8"/>
              </a:rPr>
              <a:t>Ruby</a:t>
            </a:r>
            <a:r>
              <a:rPr kumimoji="1" lang="ja-JP" altLang="en-US" dirty="0" smtClean="0">
                <a:latin typeface="ヒラギノ角ゴ StdN W8"/>
                <a:ea typeface="ヒラギノ角ゴ StdN W8"/>
                <a:cs typeface="ヒラギノ角ゴ StdN W8"/>
              </a:rPr>
              <a:t>を</a:t>
            </a:r>
            <a:r>
              <a:rPr lang="ja-JP" altLang="en-US" dirty="0" smtClean="0">
                <a:latin typeface="ヒラギノ角ゴ StdN W8"/>
                <a:ea typeface="ヒラギノ角ゴ StdN W8"/>
                <a:cs typeface="ヒラギノ角ゴ StdN W8"/>
              </a:rPr>
              <a:t>教える</a:t>
            </a:r>
            <a:endParaRPr kumimoji="1" lang="ja-JP" alt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latin typeface="Arial Black"/>
              <a:cs typeface="Arial Black"/>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846659"/>
          </a:xfrm>
          <a:prstGeom prst="rect">
            <a:avLst/>
          </a:prstGeom>
          <a:noFill/>
        </p:spPr>
        <p:txBody>
          <a:bodyPr wrap="square" rtlCol="0">
            <a:spAutoFit/>
          </a:bodyPr>
          <a:lstStyle/>
          <a:p>
            <a:r>
              <a:rPr lang="en-US" altLang="ja-JP" sz="6000" dirty="0" smtClean="0">
                <a:solidFill>
                  <a:srgbClr val="FF6432"/>
                </a:solidFill>
                <a:latin typeface="Arial Black"/>
                <a:cs typeface="Arial Black"/>
              </a:rPr>
              <a:t>R</a:t>
            </a:r>
            <a:r>
              <a:rPr lang="en-US" altLang="ja-JP" sz="5400" dirty="0" smtClean="0">
                <a:latin typeface="Arial Black"/>
                <a:cs typeface="Arial Black"/>
              </a:rPr>
              <a:t>uby Programmin</a:t>
            </a:r>
            <a:r>
              <a:rPr lang="en-US" altLang="ja-JP" sz="5400" dirty="0" smtClean="0">
                <a:solidFill>
                  <a:srgbClr val="FF6633"/>
                </a:solidFill>
                <a:latin typeface="Arial Black"/>
                <a:cs typeface="Arial Black"/>
              </a:rPr>
              <a:t>g</a:t>
            </a:r>
            <a:r>
              <a:rPr lang="en-US" altLang="ja-JP" sz="5400" dirty="0" smtClean="0">
                <a:latin typeface="Arial Black"/>
                <a:cs typeface="Arial Black"/>
              </a:rPr>
              <a:t> Shounendan</a:t>
            </a:r>
          </a:p>
        </p:txBody>
      </p:sp>
      <p:sp>
        <p:nvSpPr>
          <p:cNvPr id="17" name="フリーフォーム 16"/>
          <p:cNvSpPr/>
          <p:nvPr/>
        </p:nvSpPr>
        <p:spPr>
          <a:xfrm rot="20897865">
            <a:off x="4530011" y="375440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029390" y="3193963"/>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4979634" y="249958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3570" y="4859070"/>
            <a:ext cx="7803430" cy="923330"/>
          </a:xfrm>
          <a:prstGeom prst="rect">
            <a:avLst/>
          </a:prstGeom>
          <a:noFill/>
        </p:spPr>
        <p:txBody>
          <a:bodyPr wrap="square" rtlCol="0">
            <a:spAutoFit/>
          </a:bodyPr>
          <a:lstStyle/>
          <a:p>
            <a:pPr algn="r"/>
            <a:r>
              <a:rPr lang="en-US" altLang="ja-JP" sz="5400" dirty="0" smtClean="0">
                <a:solidFill>
                  <a:srgbClr val="FF6432"/>
                </a:solidFill>
                <a:latin typeface="Arial Black"/>
                <a:cs typeface="Arial Black"/>
              </a:rPr>
              <a:t>Youth Sports Club</a:t>
            </a:r>
          </a:p>
        </p:txBody>
      </p:sp>
      <p:sp>
        <p:nvSpPr>
          <p:cNvPr id="7" name="テキスト ボックス 6"/>
          <p:cNvSpPr txBox="1"/>
          <p:nvPr/>
        </p:nvSpPr>
        <p:spPr>
          <a:xfrm>
            <a:off x="2539093" y="2917746"/>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5113442" y="2641750"/>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4703218" y="3917305"/>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6094135" y="3262380"/>
            <a:ext cx="1665000" cy="830997"/>
          </a:xfrm>
          <a:prstGeom prst="rect">
            <a:avLst/>
          </a:prstGeom>
          <a:noFill/>
        </p:spPr>
        <p:txBody>
          <a:bodyPr wrap="square" rtlCol="0">
            <a:spAutoFit/>
          </a:bodyPr>
          <a:lstStyle/>
          <a:p>
            <a:r>
              <a:rPr lang="en-US" altLang="ja-JP" sz="2400" b="1" dirty="0" smtClean="0"/>
              <a:t>Tourna-</a:t>
            </a:r>
            <a:r>
              <a:rPr lang="en-US" altLang="ja-JP" sz="2400" b="1" dirty="0" err="1" smtClean="0"/>
              <a:t>ment</a:t>
            </a:r>
            <a:endParaRPr lang="en-US" altLang="ja-JP" sz="2400" b="1" dirty="0" smtClean="0"/>
          </a:p>
        </p:txBody>
      </p:sp>
    </p:spTree>
    <p:extLst>
      <p:ext uri="{BB962C8B-B14F-4D97-AF65-F5344CB8AC3E}">
        <p14:creationId xmlns:p14="http://schemas.microsoft.com/office/powerpoint/2010/main" val="2852863445"/>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109091"/>
          </a:xfrm>
          <a:prstGeom prst="rect">
            <a:avLst/>
          </a:prstGeom>
          <a:noFill/>
        </p:spPr>
        <p:txBody>
          <a:bodyPr wrap="square" rtlCol="0">
            <a:spAutoFit/>
          </a:bodyPr>
          <a:lstStyle/>
          <a:p>
            <a:r>
              <a:rPr lang="en-US" altLang="ja-JP" sz="6000" dirty="0" smtClean="0">
                <a:solidFill>
                  <a:srgbClr val="FF6633"/>
                </a:solidFill>
                <a:latin typeface="Arial Black"/>
                <a:cs typeface="Arial Black"/>
              </a:rPr>
              <a:t>C</a:t>
            </a:r>
            <a:r>
              <a:rPr lang="en-US" altLang="ja-JP" sz="4800" dirty="0" smtClean="0">
                <a:solidFill>
                  <a:schemeClr val="bg1"/>
                </a:solidFill>
                <a:latin typeface="Arial Black"/>
                <a:cs typeface="Arial Black"/>
              </a:rPr>
              <a:t>onclusion</a:t>
            </a:r>
          </a:p>
          <a:p>
            <a:endParaRPr lang="en-US" altLang="ja-JP" sz="1000" dirty="0" smtClean="0">
              <a:latin typeface="Arial Black"/>
              <a:cs typeface="Arial Black"/>
            </a:endParaRPr>
          </a:p>
          <a:p>
            <a:pPr marL="457200" indent="-457200">
              <a:buFont typeface="Arial" panose="020B0604020202020204" pitchFamily="34" charset="0"/>
              <a:buChar char="•"/>
            </a:pPr>
            <a:r>
              <a:rPr lang="en-US" altLang="ja-JP" sz="3200" dirty="0" smtClean="0">
                <a:solidFill>
                  <a:srgbClr val="FF6633"/>
                </a:solidFill>
                <a:latin typeface="Arial Black"/>
                <a:cs typeface="Arial Black"/>
              </a:rPr>
              <a:t>T</a:t>
            </a:r>
            <a:r>
              <a:rPr lang="en-US" altLang="ja-JP" sz="3200" dirty="0" smtClean="0">
                <a:solidFill>
                  <a:schemeClr val="bg1"/>
                </a:solidFill>
                <a:latin typeface="Arial Black"/>
                <a:cs typeface="Arial Black"/>
              </a:rPr>
              <a:t>eaching Ruby Motivations</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TEACH </a:t>
            </a:r>
            <a:r>
              <a:rPr lang="en-US" altLang="ja-JP" sz="3200" dirty="0" smtClean="0">
                <a:solidFill>
                  <a:schemeClr val="bg1"/>
                </a:solidFill>
                <a:latin typeface="Arial Black"/>
                <a:cs typeface="Arial Black"/>
              </a:rPr>
              <a:t>MY SON RUBY</a:t>
            </a:r>
            <a:endParaRPr lang="en-US" altLang="ja-JP" sz="3200" dirty="0">
              <a:solidFill>
                <a:schemeClr val="bg1"/>
              </a:solidFill>
              <a:latin typeface="Arial Black"/>
              <a:cs typeface="Arial Black"/>
            </a:endParaRPr>
          </a:p>
          <a:p>
            <a:pPr marL="457200" lvl="0" indent="-457200">
              <a:buFont typeface="Arial" panose="020B0604020202020204" pitchFamily="34" charset="0"/>
              <a:buChar char="•"/>
            </a:pPr>
            <a:r>
              <a:rPr lang="en-US" altLang="ja-JP" sz="3200" dirty="0" smtClean="0">
                <a:solidFill>
                  <a:srgbClr val="FF6633"/>
                </a:solidFill>
                <a:latin typeface="Arial Black"/>
                <a:cs typeface="Arial Black"/>
              </a:rPr>
              <a:t>S</a:t>
            </a:r>
            <a:r>
              <a:rPr lang="en-US" altLang="ja-JP" sz="3200" dirty="0" smtClean="0">
                <a:solidFill>
                  <a:schemeClr val="bg1"/>
                </a:solidFill>
                <a:latin typeface="Arial Black"/>
                <a:cs typeface="Arial Black"/>
              </a:rPr>
              <a:t>malruby</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For over 8 years old</a:t>
            </a:r>
          </a:p>
          <a:p>
            <a:pPr marL="457200" lvl="0" indent="-457200">
              <a:buFont typeface="Arial" panose="020B0604020202020204" pitchFamily="34" charset="0"/>
              <a:buChar char="•"/>
            </a:pPr>
            <a:r>
              <a:rPr lang="en-US" altLang="ja-JP" sz="3200" dirty="0" smtClean="0">
                <a:solidFill>
                  <a:srgbClr val="FF6432"/>
                </a:solidFill>
                <a:latin typeface="Arial Black"/>
                <a:cs typeface="Arial Black"/>
              </a:rPr>
              <a:t>R</a:t>
            </a:r>
            <a:r>
              <a:rPr lang="en-US" altLang="ja-JP" sz="3200" dirty="0" smtClean="0">
                <a:solidFill>
                  <a:schemeClr val="bg1"/>
                </a:solidFill>
                <a:latin typeface="Arial Black"/>
                <a:cs typeface="Arial Black"/>
              </a:rPr>
              <a:t>uby Programming Shounendan</a:t>
            </a:r>
          </a:p>
          <a:p>
            <a:pPr marL="914400" lvl="1" indent="-457200">
              <a:buFont typeface="Arial" panose="020B0604020202020204" pitchFamily="34" charset="0"/>
              <a:buChar char="•"/>
            </a:pPr>
            <a:r>
              <a:rPr lang="en-US" altLang="ja-JP" sz="3200" dirty="0" smtClean="0">
                <a:solidFill>
                  <a:schemeClr val="bg1"/>
                </a:solidFill>
                <a:latin typeface="Arial Black"/>
                <a:cs typeface="Arial Black"/>
              </a:rPr>
              <a:t>Learning Ruby Organization for Boys &amp; Girls</a:t>
            </a:r>
            <a:endParaRPr lang="en-US" altLang="ja-JP" sz="4000" dirty="0">
              <a:solidFill>
                <a:schemeClr val="bg1"/>
              </a:solidFill>
              <a:latin typeface="Arial Black"/>
              <a:cs typeface="Arial Black"/>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believe that people should focus on creating tools to help everyone</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“Facing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problems and looking for the answer that will solve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them”</a:t>
            </a:r>
          </a:p>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a very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important.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69694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I sympathize with everyone here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and …</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7950660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57626" y="547109"/>
            <a:ext cx="7414824" cy="5761615"/>
          </a:xfrm>
          <a:prstGeom prst="rect">
            <a:avLst/>
          </a:prstGeom>
          <a:noFill/>
        </p:spPr>
        <p:txBody>
          <a:bodyPr wrap="square" rtlCol="0" anchor="ctr">
            <a:normAutofit/>
          </a:bodyPr>
          <a:lstStyle/>
          <a:p>
            <a:pPr algn="ct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I’m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glad that we are all somehow involved with </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OSS </a:t>
            </a:r>
            <a:r>
              <a:rPr lang="en-US" altLang="ja-JP" sz="5400" dirty="0">
                <a:latin typeface="Times New Roman" panose="02020603050405020304" pitchFamily="18" charset="0"/>
                <a:ea typeface="游明朝" panose="02020400000000000000" pitchFamily="18" charset="-128"/>
                <a:cs typeface="Times New Roman" panose="02020603050405020304" pitchFamily="18" charset="0"/>
              </a:rPr>
              <a:t>development</a:t>
            </a:r>
            <a:r>
              <a:rPr lang="en-US" altLang="ja-JP" sz="5400" dirty="0" smtClean="0">
                <a:latin typeface="Times New Roman" panose="02020603050405020304" pitchFamily="18" charset="0"/>
                <a:ea typeface="游明朝" panose="02020400000000000000" pitchFamily="18" charset="-128"/>
                <a:cs typeface="Times New Roman" panose="02020603050405020304" pitchFamily="18" charset="0"/>
              </a:rPr>
              <a:t>.</a:t>
            </a:r>
            <a:endParaRPr lang="en-US" altLang="ja-JP" sz="5400" dirty="0">
              <a:latin typeface="Times New Roman" panose="02020603050405020304" pitchFamily="18"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36842680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dirty="0" smtClean="0">
                <a:latin typeface="Arial Black"/>
                <a:cs typeface="Arial Black"/>
              </a:rPr>
              <a:t>A Programmer’s</a:t>
            </a:r>
          </a:p>
          <a:p>
            <a:pPr algn="r"/>
            <a:r>
              <a:rPr lang="en-US" altLang="ja-JP" sz="8800" dirty="0" smtClean="0">
                <a:latin typeface="Arial Black"/>
                <a:cs typeface="Arial Black"/>
              </a:rPr>
              <a:t>Best Frien</a:t>
            </a:r>
            <a:r>
              <a:rPr lang="en-US" altLang="ja-JP" sz="8800" dirty="0" smtClean="0">
                <a:solidFill>
                  <a:srgbClr val="FF6633"/>
                </a:solidFill>
                <a:latin typeface="Arial Black"/>
                <a:cs typeface="Arial Black"/>
              </a:rPr>
              <a:t>d</a:t>
            </a:r>
            <a:endParaRPr lang="en-US" altLang="ja-JP" sz="9600"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 is</a:t>
            </a:r>
            <a:endParaRPr lang="en-US" altLang="ja-JP" sz="6000" dirty="0">
              <a:latin typeface="Arial Black"/>
              <a:cs typeface="Arial Black"/>
            </a:endParaRPr>
          </a:p>
        </p:txBody>
      </p:sp>
      <p:sp>
        <p:nvSpPr>
          <p:cNvPr id="4" name="テキスト ボックス 3"/>
          <p:cNvSpPr txBox="1"/>
          <p:nvPr/>
        </p:nvSpPr>
        <p:spPr>
          <a:xfrm rot="20545181">
            <a:off x="585117" y="2724314"/>
            <a:ext cx="7028975" cy="1446550"/>
          </a:xfrm>
          <a:prstGeom prst="rect">
            <a:avLst/>
          </a:prstGeom>
          <a:noFill/>
        </p:spPr>
        <p:txBody>
          <a:bodyPr wrap="square" rtlCol="0">
            <a:spAutoFit/>
          </a:bodyPr>
          <a:lstStyle/>
          <a:p>
            <a:pPr algn="ctr"/>
            <a:r>
              <a:rPr lang="en-US" altLang="ja-JP" sz="8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latin typeface="Arial Black"/>
                <a:cs typeface="Arial Black"/>
              </a:rPr>
              <a:t>AND KIDS!</a:t>
            </a:r>
            <a:endParaRPr lang="en-US" altLang="ja-JP" sz="8800" dirty="0" smtClean="0">
              <a:solidFill>
                <a:srgbClr val="FF6633"/>
              </a:solidFill>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6566068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5400" dirty="0" smtClean="0">
                <a:solidFill>
                  <a:srgbClr val="FF6432"/>
                </a:solidFill>
                <a:latin typeface="Arial Black"/>
                <a:cs typeface="Arial Black"/>
              </a:rPr>
              <a:t>U</a:t>
            </a:r>
            <a:endParaRPr lang="en-US" altLang="ja-JP" sz="6600" dirty="0" smtClean="0">
              <a:solidFill>
                <a:srgbClr val="FF6432"/>
              </a:solidFill>
              <a:latin typeface="Arial Black"/>
              <a:cs typeface="Arial Black"/>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154436"/>
          </a:xfrm>
          <a:prstGeom prst="rect">
            <a:avLst/>
          </a:prstGeom>
        </p:spPr>
        <p:txBody>
          <a:bodyPr wrap="square">
            <a:spAutoFit/>
          </a:bodyPr>
          <a:lstStyle/>
          <a:p>
            <a:pPr algn="ctr"/>
            <a:r>
              <a:rPr lang="en-US" altLang="ja-JP" sz="3600" dirty="0">
                <a:solidFill>
                  <a:srgbClr val="FF6432"/>
                </a:solidFill>
                <a:latin typeface="Arial Black"/>
                <a:cs typeface="Arial Black"/>
              </a:rPr>
              <a:t>S</a:t>
            </a:r>
            <a:r>
              <a:rPr lang="en-US" altLang="ja-JP" sz="3600" dirty="0">
                <a:latin typeface="Arial Black"/>
                <a:cs typeface="Arial Black"/>
              </a:rPr>
              <a:t>malruby (</a:t>
            </a:r>
            <a:r>
              <a:rPr lang="en-US" altLang="ja-JP" sz="3600" dirty="0" err="1">
                <a:latin typeface="Arial Black"/>
                <a:cs typeface="Arial Black"/>
              </a:rPr>
              <a:t>smɔ</a:t>
            </a:r>
            <a:r>
              <a:rPr lang="en-US" altLang="ja-JP" sz="3600" dirty="0">
                <a:latin typeface="Arial Black"/>
                <a:cs typeface="Arial Black"/>
              </a:rPr>
              <a:t>́ː</a:t>
            </a:r>
            <a:r>
              <a:rPr lang="en-US" altLang="ja-JP" sz="3600" dirty="0" err="1">
                <a:latin typeface="Arial Black"/>
                <a:cs typeface="Arial Black"/>
              </a:rPr>
              <a:t>rúːbi</a:t>
            </a:r>
            <a:r>
              <a:rPr lang="en-US" altLang="ja-JP" sz="3600" dirty="0">
                <a:latin typeface="Arial Black"/>
                <a:cs typeface="Arial Black"/>
              </a:rPr>
              <a:t>)</a:t>
            </a:r>
            <a:endParaRPr lang="en-US" altLang="ja-JP" sz="3600" dirty="0">
              <a:solidFill>
                <a:srgbClr val="FF6432"/>
              </a:solidFill>
              <a:latin typeface="Arial Black"/>
              <a:cs typeface="Arial Black"/>
            </a:endParaRPr>
          </a:p>
          <a:p>
            <a:pPr algn="ctr"/>
            <a:endParaRPr lang="en-US" altLang="ja-JP" sz="1400" dirty="0" smtClean="0">
              <a:latin typeface="Arial Black"/>
              <a:cs typeface="Arial Black"/>
            </a:endParaRPr>
          </a:p>
          <a:p>
            <a:pPr algn="ctr"/>
            <a:r>
              <a:rPr lang="en-US" altLang="ja-JP" sz="2800" dirty="0" smtClean="0">
                <a:latin typeface="Arial Black"/>
                <a:cs typeface="Arial Black"/>
              </a:rPr>
              <a:t>GitHub: smalruby/smalruby-editor</a:t>
            </a:r>
          </a:p>
          <a:p>
            <a:pPr algn="ctr"/>
            <a:r>
              <a:rPr lang="en-US" altLang="ja-JP" sz="2800" dirty="0" smtClean="0">
                <a:latin typeface="Arial Black"/>
                <a:cs typeface="Arial Black"/>
              </a:rPr>
              <a:t>Email: contact@smalruby.jp</a:t>
            </a:r>
          </a:p>
          <a:p>
            <a:pPr algn="ctr"/>
            <a:r>
              <a:rPr lang="en-US" altLang="ja-JP" sz="2800" dirty="0" smtClean="0">
                <a:latin typeface="Arial Black"/>
                <a:cs typeface="Arial Black"/>
              </a:rPr>
              <a:t>Twitter</a:t>
            </a:r>
            <a:r>
              <a:rPr lang="en-US" altLang="ja-JP" sz="2800" dirty="0">
                <a:latin typeface="Arial Black"/>
                <a:cs typeface="Arial Black"/>
              </a:rPr>
              <a:t>: @</a:t>
            </a:r>
            <a:r>
              <a:rPr lang="en-US" altLang="ja-JP" sz="2800" dirty="0" smtClean="0">
                <a:latin typeface="Arial Black"/>
                <a:cs typeface="Arial Black"/>
              </a:rPr>
              <a:t>smalruby</a:t>
            </a:r>
            <a:endParaRPr lang="en-US" altLang="ja-JP" sz="2800" dirty="0">
              <a:latin typeface="Arial Black"/>
              <a:cs typeface="Arial Black"/>
            </a:endParaRPr>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522000" y="548999"/>
            <a:ext cx="8099999" cy="5850213"/>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7200" dirty="0" smtClean="0">
                <a:solidFill>
                  <a:srgbClr val="FF6432"/>
                </a:solidFill>
                <a:latin typeface="ヒラギノ角ゴ StdN W8"/>
                <a:ea typeface="ヒラギノ角ゴ StdN W8"/>
                <a:cs typeface="ヒラギノ角ゴ StdN W8"/>
              </a:rPr>
              <a:t>モ</a:t>
            </a:r>
            <a:r>
              <a:rPr lang="ja-JP" altLang="en-US" sz="7200" dirty="0" smtClean="0">
                <a:latin typeface="ヒラギノ角ゴ StdN W8"/>
                <a:ea typeface="ヒラギノ角ゴ StdN W8"/>
                <a:cs typeface="ヒラギノ角ゴ StdN W8"/>
              </a:rPr>
              <a:t>チベーション</a:t>
            </a:r>
            <a:endParaRPr lang="ja-JP" alt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latin typeface="Arial Black"/>
              <a:cs typeface="Arial Black"/>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548999"/>
            <a:ext cx="7424737" cy="72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smtClean="0">
                <a:solidFill>
                  <a:srgbClr val="FF6432"/>
                </a:solidFill>
                <a:latin typeface="ヒラギノ角ゴ StdN W8"/>
                <a:ea typeface="ヒラギノ角ゴ StdN W8"/>
                <a:cs typeface="ヒラギノ角ゴ StdN W8"/>
              </a:rPr>
              <a:t>息</a:t>
            </a:r>
            <a:r>
              <a:rPr lang="ja-JP" altLang="en-US" sz="4400" dirty="0" smtClean="0">
                <a:latin typeface="ヒラギノ角ゴ StdN W8"/>
                <a:ea typeface="ヒラギノ角ゴ StdN W8"/>
                <a:cs typeface="ヒラギノ角ゴ StdN W8"/>
              </a:rPr>
              <a:t>子に</a:t>
            </a:r>
            <a:r>
              <a:rPr lang="en-US" altLang="ja-JP" sz="4400" dirty="0" smtClean="0">
                <a:latin typeface="Arial Black"/>
                <a:cs typeface="Arial Black"/>
              </a:rPr>
              <a:t>Ruby</a:t>
            </a:r>
            <a:r>
              <a:rPr lang="ja-JP" altLang="en-US" sz="4400" dirty="0" smtClean="0">
                <a:latin typeface="ヒラギノ角ゴ StdN W8"/>
                <a:ea typeface="ヒラギノ角ゴ StdN W8"/>
                <a:cs typeface="ヒラギノ角ゴ StdN W8"/>
              </a:rPr>
              <a:t>を教える</a:t>
            </a:r>
            <a:endParaRPr lang="en-US" altLang="ja-JP" sz="4400" dirty="0" smtClean="0">
              <a:solidFill>
                <a:srgbClr val="FF6432"/>
              </a:solidFill>
              <a:latin typeface="ヒラギノ角ゴ StdN W8"/>
              <a:ea typeface="ヒラギノ角ゴ StdN W8"/>
              <a:cs typeface="ヒラギノ角ゴ StdN W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1044509" y="1449000"/>
            <a:ext cx="6831144" cy="2925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000" dirty="0" smtClean="0">
                <a:solidFill>
                  <a:srgbClr val="FF6432"/>
                </a:solidFill>
                <a:latin typeface="Arial Black"/>
                <a:cs typeface="Arial Black"/>
              </a:rPr>
              <a:t>R</a:t>
            </a:r>
            <a:r>
              <a:rPr lang="en-US" altLang="ja-JP" sz="4000" dirty="0" smtClean="0">
                <a:latin typeface="Arial Black"/>
                <a:cs typeface="Arial Black"/>
              </a:rPr>
              <a:t>uby</a:t>
            </a:r>
            <a:r>
              <a:rPr lang="ja-JP" altLang="en-US" sz="4000" dirty="0" smtClean="0">
                <a:latin typeface="ヒラギノ角ゴ StdN W8"/>
                <a:ea typeface="ヒラギノ角ゴ StdN W8"/>
                <a:cs typeface="ヒラギノ角ゴ StdN W8"/>
              </a:rPr>
              <a:t>が好き</a:t>
            </a:r>
            <a:endParaRPr lang="en-US" altLang="ja-JP" sz="4000" dirty="0" smtClean="0">
              <a:latin typeface="ヒラギノ角ゴ StdN W8"/>
              <a:ea typeface="ヒラギノ角ゴ StdN W8"/>
              <a:cs typeface="ヒラギノ角ゴ StdN W8"/>
            </a:endParaRPr>
          </a:p>
          <a:p>
            <a:pPr marL="685800" indent="-685800" algn="l">
              <a:buFont typeface="Arial" panose="020B0604020202020204" pitchFamily="34" charset="0"/>
              <a:buChar char="•"/>
            </a:pPr>
            <a:r>
              <a:rPr lang="en-US" altLang="ja-JP" sz="4000" dirty="0" smtClean="0">
                <a:solidFill>
                  <a:srgbClr val="FF6432"/>
                </a:solidFill>
                <a:latin typeface="Arial Black"/>
                <a:cs typeface="Arial Black"/>
              </a:rPr>
              <a:t>I</a:t>
            </a:r>
            <a:r>
              <a:rPr lang="en-US" altLang="ja-JP" sz="4000" dirty="0" smtClean="0">
                <a:latin typeface="Arial Black"/>
                <a:cs typeface="Arial Black"/>
              </a:rPr>
              <a:t>T</a:t>
            </a:r>
            <a:r>
              <a:rPr lang="ja-JP" altLang="en-US" sz="4000" dirty="0" smtClean="0">
                <a:latin typeface="ヒラギノ角ゴ StdN W8"/>
                <a:ea typeface="ヒラギノ角ゴ StdN W8"/>
                <a:cs typeface="ヒラギノ角ゴ StdN W8"/>
              </a:rPr>
              <a:t>の仕事が好き</a:t>
            </a:r>
            <a:endParaRPr lang="en-US" altLang="ja-JP" sz="4000" dirty="0" smtClean="0">
              <a:latin typeface="Arial Black"/>
              <a:cs typeface="Arial Black"/>
            </a:endParaRPr>
          </a:p>
          <a:p>
            <a:pPr marL="685800" indent="-685800" algn="l">
              <a:buFont typeface="Arial" panose="020B0604020202020204" pitchFamily="34" charset="0"/>
              <a:buChar char="•"/>
            </a:pPr>
            <a:r>
              <a:rPr lang="ja-JP" altLang="en-US" sz="4000" dirty="0" smtClean="0">
                <a:solidFill>
                  <a:srgbClr val="FF6432"/>
                </a:solidFill>
                <a:latin typeface="ヒラギノ角ゴ StdN W8"/>
                <a:ea typeface="ヒラギノ角ゴ StdN W8"/>
                <a:cs typeface="ヒラギノ角ゴ StdN W8"/>
              </a:rPr>
              <a:t>子</a:t>
            </a:r>
            <a:r>
              <a:rPr lang="ja-JP" altLang="en-US" sz="4000" dirty="0" smtClean="0">
                <a:latin typeface="ヒラギノ角ゴ StdN W8"/>
                <a:ea typeface="ヒラギノ角ゴ StdN W8"/>
                <a:cs typeface="ヒラギノ角ゴ StdN W8"/>
              </a:rPr>
              <a:t>どもたちに</a:t>
            </a:r>
            <a:r>
              <a:rPr lang="en-US" altLang="ja-JP" sz="4000" dirty="0" smtClean="0">
                <a:latin typeface="Arial Black"/>
                <a:cs typeface="Arial Black"/>
              </a:rPr>
              <a:t>Ruby</a:t>
            </a:r>
            <a:r>
              <a:rPr lang="ja-JP" altLang="en-US" sz="4000" dirty="0" smtClean="0">
                <a:latin typeface="ヒラギノ角ゴ StdN W8"/>
                <a:ea typeface="ヒラギノ角ゴ StdN W8"/>
                <a:cs typeface="ヒラギノ角ゴ StdN W8"/>
              </a:rPr>
              <a:t>を教える教材がない</a:t>
            </a:r>
            <a:endParaRPr lang="en-US" altLang="ja-JP" sz="4000" dirty="0" smtClean="0">
              <a:latin typeface="ヒラギノ角ゴ StdN W8"/>
              <a:ea typeface="ヒラギノ角ゴ StdN W8"/>
              <a:cs typeface="ヒラギノ角ゴ StdN W8"/>
            </a:endParaRPr>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126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7200" dirty="0" smtClean="0">
                <a:solidFill>
                  <a:srgbClr val="FF6432"/>
                </a:solidFill>
                <a:latin typeface="Arial Black"/>
                <a:cs typeface="Arial Black"/>
              </a:rPr>
              <a:t>S</a:t>
            </a:r>
            <a:r>
              <a:rPr lang="en-US" altLang="ja-JP" sz="7200" dirty="0" smtClean="0">
                <a:latin typeface="Arial Black"/>
                <a:cs typeface="Arial Black"/>
              </a:rPr>
              <a:t>ince then</a:t>
            </a:r>
          </a:p>
        </p:txBody>
      </p:sp>
      <p:sp>
        <p:nvSpPr>
          <p:cNvPr id="3" name="タイトル 1"/>
          <p:cNvSpPr txBox="1">
            <a:spLocks/>
          </p:cNvSpPr>
          <p:nvPr/>
        </p:nvSpPr>
        <p:spPr>
          <a:xfrm>
            <a:off x="733313" y="2304000"/>
            <a:ext cx="7439137" cy="324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3800" dirty="0" smtClean="0">
                <a:solidFill>
                  <a:srgbClr val="FF6432"/>
                </a:solidFill>
                <a:latin typeface="Arial Black"/>
                <a:cs typeface="Arial Black"/>
              </a:rPr>
              <a:t>1%</a:t>
            </a:r>
            <a:r>
              <a:rPr lang="en-US" altLang="ja-JP" sz="5400" dirty="0" smtClean="0">
                <a:latin typeface="Arial Black"/>
                <a:cs typeface="Arial Black"/>
              </a:rPr>
              <a:t> / year</a:t>
            </a:r>
          </a:p>
          <a:p>
            <a:pPr indent="2955925" algn="l"/>
            <a:r>
              <a:rPr lang="en-US" altLang="ja-JP" sz="4400" dirty="0">
                <a:latin typeface="Arial Black"/>
                <a:cs typeface="Arial Black"/>
              </a:rPr>
              <a:t>i</a:t>
            </a:r>
            <a:r>
              <a:rPr lang="en-US" altLang="ja-JP" sz="4400" dirty="0" smtClean="0">
                <a:latin typeface="Arial Black"/>
                <a:cs typeface="Arial Black"/>
              </a:rPr>
              <a:t>n Matsue-city</a:t>
            </a:r>
            <a:endParaRPr lang="en-US" altLang="ja-JP" sz="9600" dirty="0" smtClean="0">
              <a:latin typeface="Arial Black"/>
              <a:cs typeface="Arial Black"/>
            </a:endParaRPr>
          </a:p>
        </p:txBody>
      </p:sp>
    </p:spTree>
    <p:extLst>
      <p:ext uri="{BB962C8B-B14F-4D97-AF65-F5344CB8AC3E}">
        <p14:creationId xmlns:p14="http://schemas.microsoft.com/office/powerpoint/2010/main" val="2103171536"/>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277547"/>
          </a:xfrm>
          <a:prstGeom prst="rect">
            <a:avLst/>
          </a:prstGeom>
          <a:noFill/>
        </p:spPr>
        <p:txBody>
          <a:bodyPr wrap="square" rtlCol="0">
            <a:spAutoFit/>
          </a:bodyPr>
          <a:lstStyle/>
          <a:p>
            <a:pPr algn="r"/>
            <a:r>
              <a:rPr lang="en-US" altLang="ja-JP" sz="5400" dirty="0" smtClean="0">
                <a:latin typeface="Arial Black"/>
                <a:cs typeface="Arial Black"/>
              </a:rPr>
              <a:t>A Programmer’s</a:t>
            </a:r>
          </a:p>
          <a:p>
            <a:pPr algn="r"/>
            <a:r>
              <a:rPr lang="en-US" altLang="ja-JP" sz="8800" dirty="0" smtClean="0">
                <a:latin typeface="Arial Black"/>
                <a:cs typeface="Arial Black"/>
              </a:rPr>
              <a:t>Best Frien</a:t>
            </a:r>
            <a:r>
              <a:rPr lang="en-US" altLang="ja-JP" sz="8800" dirty="0" smtClean="0">
                <a:solidFill>
                  <a:srgbClr val="FF6633"/>
                </a:solidFill>
                <a:latin typeface="Arial Black"/>
                <a:cs typeface="Arial Black"/>
              </a:rPr>
              <a:t>d</a:t>
            </a:r>
            <a:endParaRPr lang="en-US" altLang="ja-JP" sz="9600"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latin typeface="Arial Black"/>
                <a:cs typeface="Arial Black"/>
              </a:rPr>
              <a:t>R</a:t>
            </a:r>
            <a:r>
              <a:rPr lang="en-US" altLang="ja-JP" sz="7200" dirty="0" smtClean="0">
                <a:latin typeface="Arial Black"/>
                <a:cs typeface="Arial Black"/>
              </a:rPr>
              <a:t>uby is</a:t>
            </a:r>
            <a:endParaRPr lang="en-US" altLang="ja-JP" sz="6000" dirty="0">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444080" y="2746124"/>
            <a:ext cx="7173384" cy="1446550"/>
          </a:xfrm>
          <a:prstGeom prst="rect">
            <a:avLst/>
          </a:prstGeom>
          <a:noFill/>
        </p:spPr>
        <p:txBody>
          <a:bodyPr wrap="square" rtlCol="0">
            <a:spAutoFit/>
          </a:bodyPr>
          <a:lstStyle/>
          <a:p>
            <a:pPr algn="ctr"/>
            <a:r>
              <a:rPr lang="en-US" altLang="ja-JP" sz="88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latin typeface="Arial Black"/>
                <a:cs typeface="Arial Black"/>
              </a:rPr>
              <a:t>AND KIDS?</a:t>
            </a:r>
            <a:endParaRPr lang="en-US" altLang="ja-JP" sz="8800" dirty="0" smtClean="0">
              <a:solidFill>
                <a:srgbClr val="FF6633"/>
              </a:solidFill>
              <a:latin typeface="Arial Black"/>
              <a:cs typeface="Arial Black"/>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latin typeface="Arial Black"/>
                <a:cs typeface="Arial Black"/>
              </a:rPr>
              <a:t>T</a:t>
            </a:r>
            <a:r>
              <a:rPr lang="en-US" altLang="ja-JP" sz="6000" dirty="0" smtClean="0">
                <a:latin typeface="Arial Black"/>
                <a:cs typeface="Arial Black"/>
              </a:rPr>
              <a:t>yping</a:t>
            </a:r>
          </a:p>
          <a:p>
            <a:pPr marL="857250" indent="-857250">
              <a:buFont typeface="Arial" panose="020B0604020202020204" pitchFamily="34" charset="0"/>
              <a:buChar char="•"/>
            </a:pPr>
            <a:r>
              <a:rPr lang="en-US" altLang="ja-JP" sz="6000" dirty="0" smtClean="0">
                <a:solidFill>
                  <a:srgbClr val="FF6432"/>
                </a:solidFill>
                <a:latin typeface="Arial Black"/>
                <a:cs typeface="Arial Black"/>
              </a:rPr>
              <a:t>E</a:t>
            </a:r>
            <a:r>
              <a:rPr lang="en-US" altLang="ja-JP" sz="6000" dirty="0" smtClean="0">
                <a:latin typeface="Arial Black"/>
                <a:cs typeface="Arial Black"/>
              </a:rPr>
              <a:t>nglish</a:t>
            </a:r>
          </a:p>
          <a:p>
            <a:pPr marL="857250" indent="-857250">
              <a:buFont typeface="Arial" panose="020B0604020202020204" pitchFamily="34" charset="0"/>
              <a:buChar char="•"/>
            </a:pPr>
            <a:r>
              <a:rPr lang="en-US" altLang="ja-JP" sz="6000" dirty="0" smtClean="0">
                <a:solidFill>
                  <a:srgbClr val="FF6432"/>
                </a:solidFill>
                <a:latin typeface="Arial Black"/>
                <a:cs typeface="Arial Black"/>
              </a:rPr>
              <a:t>R</a:t>
            </a:r>
            <a:r>
              <a:rPr lang="en-US" altLang="ja-JP" sz="6000" dirty="0" smtClean="0">
                <a:latin typeface="Arial Black"/>
                <a:cs typeface="Arial Black"/>
              </a:rPr>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latin typeface="Arial Black"/>
                <a:cs typeface="Arial Black"/>
              </a:rPr>
              <a:t>P</a:t>
            </a:r>
            <a:r>
              <a:rPr lang="en-US" altLang="ja-JP" sz="6600" dirty="0" smtClean="0">
                <a:latin typeface="Arial Black"/>
                <a:cs typeface="Arial Black"/>
              </a:rPr>
              <a:t>roblems</a:t>
            </a:r>
            <a:endParaRPr lang="en-US" altLang="ja-JP" sz="6000" dirty="0">
              <a:latin typeface="Arial Black"/>
              <a:cs typeface="Arial Black"/>
            </a:endParaRPr>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扇">
      <a:majorFont>
        <a:latin typeface="Franklin Gothic Medium"/>
        <a:ea typeface=""/>
        <a:cs typeface=""/>
        <a:font script="Jpan" typeface="ヒラギノ角ゴ Pro W6"/>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ヒラギノ角ゴ Pro W6"/>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35720</TotalTime>
  <Words>2403</Words>
  <Application>Microsoft Macintosh PowerPoint</Application>
  <PresentationFormat>画面に合わせる (4:3)</PresentationFormat>
  <Paragraphs>419</Paragraphs>
  <Slides>47</Slides>
  <Notes>47</Notes>
  <HiddenSlides>0</HiddenSlides>
  <MMClips>0</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Office テーマ</vt:lpstr>
      <vt:lpstr>Kids,Ruby,Fun!</vt:lpstr>
      <vt:lpstr>PowerPoint プレゼンテーション</vt:lpstr>
      <vt:lpstr>６年前</vt:lpstr>
      <vt:lpstr>中学生に Rubyを教える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716</cp:revision>
  <cp:lastPrinted>2014-11-16T02:09:49Z</cp:lastPrinted>
  <dcterms:created xsi:type="dcterms:W3CDTF">2014-09-17T02:10:41Z</dcterms:created>
  <dcterms:modified xsi:type="dcterms:W3CDTF">2014-12-24T00:34:16Z</dcterms:modified>
</cp:coreProperties>
</file>